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55" r:id="rId1"/>
    <p:sldMasterId id="2147484270" r:id="rId2"/>
  </p:sldMasterIdLst>
  <p:notesMasterIdLst>
    <p:notesMasterId r:id="rId30"/>
  </p:notesMasterIdLst>
  <p:sldIdLst>
    <p:sldId id="256" r:id="rId3"/>
    <p:sldId id="258" r:id="rId4"/>
    <p:sldId id="259" r:id="rId5"/>
    <p:sldId id="260" r:id="rId6"/>
    <p:sldId id="278" r:id="rId7"/>
    <p:sldId id="279" r:id="rId8"/>
    <p:sldId id="280" r:id="rId9"/>
    <p:sldId id="281" r:id="rId10"/>
    <p:sldId id="282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5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C9B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3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01E562-0CB6-49B5-A636-E019A6E22DFD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41A13-5F68-4A7B-9B99-1D61E502E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123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338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969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641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943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013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710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B49586-FAA1-4BCD-AEE5-75D3BB057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37F9F3E-7FA4-4CC9-A208-F5A97C1209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4ED567-105B-4D19-A229-64BBDBDBA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1875CC-F1C3-4ECA-AD78-008CF6559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3D56ED-B622-4100-9976-226D09447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676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1E8B1B-CF20-4086-BD70-53FEA99E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5437C2-665B-4D06-B627-3F0B544D6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C899B5-15EC-4D54-BA0D-07A34367E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B37F49-C568-4818-AE86-7D69F588C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A0D61B-E370-4119-86CF-ED8F1F524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3243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7061BB-BC54-440E-A7F3-3F1FC8F23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CCF1DA-6FA9-423E-998F-A138F0335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1E2C77-23E3-4651-BB08-C484F7A83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760B4C-07A5-4B1F-8D72-06663AF64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C3DABD-28D4-49C1-9325-67B3EF24B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3681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711057-CEE0-4D0F-AB00-2E1D87327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4CE082-4B56-4F95-80A0-2019A05F26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EDE721-B734-42C5-8A4E-E11152D73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1CB962-119F-4C51-AEC0-0B211C27B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204F4C-E590-4DCB-8622-53FF7C354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DC09B8-2683-4AA3-A39E-05542372B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5652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F97785-ED28-4739-A9D8-89B5CC93E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751388-9A21-41E0-AA97-28D17446B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CD493A-220B-4D01-A3F4-42E755BE2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28B3D8-3359-4395-AE4D-2D02C95E8F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DFB7F93-3CEF-4ABA-9693-FFBF2C8468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3C355C3-6BDC-487B-8C8D-4580F3240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D0AC9D9-A13B-42D7-8E1E-A7684999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FDAB43D-6C2A-4FA9-972E-C3184529B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5843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9874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92898B-85F2-430D-9C39-BA3C4730E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C8B3A6-B5EF-4C69-9DC1-1D93972D3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F31334-7299-42E0-8767-736C40E30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CE452B-6FD5-4CF5-AB37-14AD638A7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2302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9D2B764-586E-4AF6-99DD-FD2351572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42107E6-4CDF-48F9-9131-CF9C21CEF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12C905-3A2D-46A1-9C14-0F52B6ED1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4405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11CE0F-913E-4004-9B48-AA2374659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F2B95C-0A37-4B22-8EB5-C7D3F208B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A54BAC-F488-4FAD-A77E-7055DDECF7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B53973-9E29-43D2-9DE8-C1719C217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FE7BAF-19EB-46B6-937A-E704A2DC9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3E3012-C90F-4F0E-AC6D-DBDFD2A34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5315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0ACBD6-1A51-4614-9C98-624065CDC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555B2D6-A3ED-4FA2-8C3D-0110F073B3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C441D3-00CD-4646-863E-AB746AB68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D10FEC-17F8-4CC0-8A90-34C2FA4B7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2DD68A-D5E7-4E11-AB0A-D03E37FD8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B35CD2-BFED-4073-9E71-088FF3373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42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1F467-F769-4327-9250-9A697E9C1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33EB6F-7446-40A9-9CD8-993DE60F4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E93A58-59D5-4D07-97AB-CFBC1B14D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02036E-CC55-4183-9379-A9FFC097E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F8265-0D95-4A54-806F-9CCB164D9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7258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0E55EE-F890-42A4-B9AD-AA9105C482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F644FF-F812-4725-B92B-CE1FE0FA1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B01F96-B9B5-4253-927F-C547714E3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0A0CB4-5281-4496-B936-B8A643F3A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88CC4C-473F-4AB3-BEFE-E5E0052D7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428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270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0867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227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20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642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5326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73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4348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6" r:id="rId1"/>
    <p:sldLayoutId id="2147484257" r:id="rId2"/>
    <p:sldLayoutId id="2147484258" r:id="rId3"/>
    <p:sldLayoutId id="2147484259" r:id="rId4"/>
    <p:sldLayoutId id="2147484260" r:id="rId5"/>
    <p:sldLayoutId id="2147484261" r:id="rId6"/>
    <p:sldLayoutId id="2147484262" r:id="rId7"/>
    <p:sldLayoutId id="2147484263" r:id="rId8"/>
    <p:sldLayoutId id="2147484264" r:id="rId9"/>
    <p:sldLayoutId id="2147484265" r:id="rId10"/>
    <p:sldLayoutId id="2147484266" r:id="rId11"/>
    <p:sldLayoutId id="2147484267" r:id="rId12"/>
    <p:sldLayoutId id="2147484268" r:id="rId13"/>
    <p:sldLayoutId id="2147484269" r:id="rId14"/>
  </p:sldLayoutIdLst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81498F-33C1-41DD-B8F6-87F415C53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C347BC-35FA-4F32-9439-F06C6B76B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E5E209-7001-4B61-97F8-B026E56B4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76E96-0D9C-47FB-9866-15ACB305503E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5EF6BE-5C95-4933-954E-F064D6990B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CD61AB-EB67-4F54-90A3-187649DE82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D3925-092E-4AE5-9BD2-08A924C6E9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1557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1" r:id="rId1"/>
    <p:sldLayoutId id="2147484272" r:id="rId2"/>
    <p:sldLayoutId id="2147484273" r:id="rId3"/>
    <p:sldLayoutId id="2147484274" r:id="rId4"/>
    <p:sldLayoutId id="2147484275" r:id="rId5"/>
    <p:sldLayoutId id="2147484276" r:id="rId6"/>
    <p:sldLayoutId id="2147484277" r:id="rId7"/>
    <p:sldLayoutId id="2147484278" r:id="rId8"/>
    <p:sldLayoutId id="2147484279" r:id="rId9"/>
    <p:sldLayoutId id="2147484280" r:id="rId10"/>
    <p:sldLayoutId id="214748428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hyperlink" Target="https://github.com/limetimeline/Atari-DQN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video" Target="NULL" TargetMode="External"/><Relationship Id="rId7" Type="http://schemas.openxmlformats.org/officeDocument/2006/relationships/image" Target="../media/image2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8.png"/><Relationship Id="rId5" Type="http://schemas.openxmlformats.org/officeDocument/2006/relationships/slideLayout" Target="../slideLayouts/slideLayout2.xml"/><Relationship Id="rId4" Type="http://schemas.microsoft.com/office/2007/relationships/media" Target="../media/media2.mp4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FCAA8-B0AC-4325-8A6D-8E3F09768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575" y="0"/>
            <a:ext cx="12357716" cy="4106044"/>
          </a:xfrm>
        </p:spPr>
        <p:txBody>
          <a:bodyPr>
            <a:normAutofit/>
          </a:bodyPr>
          <a:lstStyle/>
          <a:p>
            <a:r>
              <a:rPr lang="en-US" altLang="ko-KR" sz="7200" dirty="0">
                <a:solidFill>
                  <a:schemeClr val="bg1"/>
                </a:solidFill>
              </a:rPr>
              <a:t>P</a:t>
            </a:r>
            <a:r>
              <a:rPr lang="en-US" altLang="ko-KR" sz="7200" dirty="0"/>
              <a:t>laying Atari with </a:t>
            </a:r>
            <a:br>
              <a:rPr lang="en-US" altLang="ko-KR" sz="7200" dirty="0"/>
            </a:br>
            <a:r>
              <a:rPr lang="en-US" altLang="ko-KR" sz="7200" dirty="0">
                <a:solidFill>
                  <a:schemeClr val="bg1"/>
                </a:solidFill>
              </a:rPr>
              <a:t>D</a:t>
            </a:r>
            <a:r>
              <a:rPr lang="en-US" altLang="ko-KR" sz="7200" dirty="0"/>
              <a:t>eep Reinforcement </a:t>
            </a:r>
            <a:r>
              <a:rPr lang="en-US" altLang="ko-KR" sz="7200" dirty="0">
                <a:solidFill>
                  <a:schemeClr val="bg1"/>
                </a:solidFill>
              </a:rPr>
              <a:t>L</a:t>
            </a:r>
            <a:r>
              <a:rPr lang="en-US" altLang="ko-KR" sz="7200" dirty="0"/>
              <a:t>earning</a:t>
            </a:r>
            <a:endParaRPr lang="ko-KR" altLang="en-US" sz="72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62BBE98-9CD8-4367-A800-731A31F60F0E}"/>
              </a:ext>
            </a:extLst>
          </p:cNvPr>
          <p:cNvSpPr/>
          <p:nvPr/>
        </p:nvSpPr>
        <p:spPr>
          <a:xfrm>
            <a:off x="-1" y="204187"/>
            <a:ext cx="248575" cy="471404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FE47D7-0EC7-473B-94BF-DF2171BFD827}"/>
              </a:ext>
            </a:extLst>
          </p:cNvPr>
          <p:cNvSpPr txBox="1"/>
          <p:nvPr/>
        </p:nvSpPr>
        <p:spPr>
          <a:xfrm>
            <a:off x="9852898" y="5188920"/>
            <a:ext cx="233910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/>
              <a:t>컴퓨터과학과</a:t>
            </a:r>
            <a:endParaRPr lang="en-US" altLang="ko-KR" sz="2800" b="1" dirty="0"/>
          </a:p>
          <a:p>
            <a:r>
              <a:rPr lang="en-US" altLang="ko-KR" sz="2800" b="1" dirty="0"/>
              <a:t> 2018013042</a:t>
            </a:r>
          </a:p>
          <a:p>
            <a:r>
              <a:rPr lang="en-US" altLang="ko-KR" sz="2800" b="1" dirty="0"/>
              <a:t>		</a:t>
            </a:r>
            <a:r>
              <a:rPr lang="ko-KR" altLang="en-US" sz="2800" b="1" dirty="0"/>
              <a:t>김상현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D71E888-1045-4770-8122-A0B2071E4CEA}"/>
              </a:ext>
            </a:extLst>
          </p:cNvPr>
          <p:cNvSpPr/>
          <p:nvPr/>
        </p:nvSpPr>
        <p:spPr>
          <a:xfrm>
            <a:off x="0" y="0"/>
            <a:ext cx="12192000" cy="26633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F7BFC1D-7495-48AA-871E-3AE2643A476D}"/>
              </a:ext>
            </a:extLst>
          </p:cNvPr>
          <p:cNvSpPr txBox="1"/>
          <p:nvPr/>
        </p:nvSpPr>
        <p:spPr>
          <a:xfrm>
            <a:off x="10448924" y="-103194"/>
            <a:ext cx="1971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2022-04-06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79963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5" y="-124181"/>
            <a:ext cx="3811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Introduce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7DC0A1-DA33-4121-B109-12C4D21CC59F}"/>
              </a:ext>
            </a:extLst>
          </p:cNvPr>
          <p:cNvSpPr txBox="1"/>
          <p:nvPr/>
        </p:nvSpPr>
        <p:spPr>
          <a:xfrm>
            <a:off x="1212188" y="1357053"/>
            <a:ext cx="94179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+mn-ea"/>
              </a:rPr>
              <a:t>ㆍ</a:t>
            </a:r>
            <a:r>
              <a:rPr lang="ko-KR" altLang="en-US" sz="2400" dirty="0">
                <a:latin typeface="+mn-ea"/>
              </a:rPr>
              <a:t> </a:t>
            </a:r>
            <a:r>
              <a:rPr lang="en-US" altLang="ko-KR" sz="2400" dirty="0">
                <a:latin typeface="+mn-ea"/>
              </a:rPr>
              <a:t>CNN</a:t>
            </a:r>
            <a:r>
              <a:rPr lang="ko-KR" altLang="en-US" sz="2400" dirty="0">
                <a:latin typeface="+mn-ea"/>
              </a:rPr>
              <a:t>이 복잡한 강화학습 환경에 원시 비디오로부터 성공적으로 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	 Control Policy</a:t>
            </a:r>
            <a:r>
              <a:rPr lang="ko-KR" altLang="en-US" sz="2400" dirty="0">
                <a:latin typeface="+mn-ea"/>
              </a:rPr>
              <a:t>를 학습할 수 있음을 증명</a:t>
            </a:r>
            <a:r>
              <a:rPr lang="en-US" altLang="ko-KR" sz="2400" dirty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91A025-E739-425E-9C62-96B13D582E80}"/>
              </a:ext>
            </a:extLst>
          </p:cNvPr>
          <p:cNvSpPr txBox="1"/>
          <p:nvPr/>
        </p:nvSpPr>
        <p:spPr>
          <a:xfrm>
            <a:off x="1212187" y="2204777"/>
            <a:ext cx="9462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+mn-ea"/>
              </a:rPr>
              <a:t>ㆍ</a:t>
            </a:r>
            <a:r>
              <a:rPr lang="ko-KR" altLang="en-US" sz="2400" dirty="0">
                <a:latin typeface="+mn-ea"/>
              </a:rPr>
              <a:t> </a:t>
            </a:r>
            <a:r>
              <a:rPr lang="en-US" altLang="ko-KR" sz="2400" dirty="0">
                <a:latin typeface="+mn-ea"/>
              </a:rPr>
              <a:t>Q-Learning</a:t>
            </a:r>
            <a:r>
              <a:rPr lang="ko-KR" altLang="en-US" sz="2400" dirty="0">
                <a:latin typeface="+mn-ea"/>
              </a:rPr>
              <a:t>을 변형하여 </a:t>
            </a:r>
            <a:r>
              <a:rPr lang="en-US" altLang="ko-KR" sz="2400" dirty="0">
                <a:latin typeface="+mn-ea"/>
              </a:rPr>
              <a:t>weight</a:t>
            </a:r>
            <a:r>
              <a:rPr lang="ko-KR" altLang="en-US" sz="2400" dirty="0">
                <a:latin typeface="+mn-ea"/>
              </a:rPr>
              <a:t>를 업데이트하기 위해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	  SGD(Stochastic Gradient Descent, </a:t>
            </a:r>
            <a:r>
              <a:rPr lang="ko-KR" altLang="en-US" sz="2400" dirty="0">
                <a:latin typeface="+mn-ea"/>
              </a:rPr>
              <a:t>확률적 경사 </a:t>
            </a:r>
            <a:r>
              <a:rPr lang="ko-KR" altLang="en-US" sz="2400" dirty="0" err="1">
                <a:latin typeface="+mn-ea"/>
              </a:rPr>
              <a:t>하강법</a:t>
            </a:r>
            <a:r>
              <a:rPr lang="en-US" altLang="ko-KR" sz="2400" dirty="0">
                <a:latin typeface="+mn-ea"/>
              </a:rPr>
              <a:t>)</a:t>
            </a:r>
            <a:r>
              <a:rPr lang="ko-KR" altLang="en-US" sz="2400" dirty="0">
                <a:latin typeface="+mn-ea"/>
              </a:rPr>
              <a:t>을 사용</a:t>
            </a:r>
            <a:r>
              <a:rPr lang="en-US" altLang="ko-KR" sz="2400" dirty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FDB72D-7F98-41C3-80D6-E0A74D33D4BC}"/>
              </a:ext>
            </a:extLst>
          </p:cNvPr>
          <p:cNvSpPr txBox="1"/>
          <p:nvPr/>
        </p:nvSpPr>
        <p:spPr>
          <a:xfrm>
            <a:off x="1211626" y="3056052"/>
            <a:ext cx="103076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+mn-ea"/>
              </a:rPr>
              <a:t>ㆍ</a:t>
            </a:r>
            <a:r>
              <a:rPr lang="ko-KR" altLang="en-US" sz="2400" dirty="0">
                <a:latin typeface="+mn-ea"/>
              </a:rPr>
              <a:t> </a:t>
            </a:r>
            <a:r>
              <a:rPr lang="en-US" altLang="ko-KR" sz="2400" dirty="0">
                <a:latin typeface="+mn-ea"/>
              </a:rPr>
              <a:t>Correlated Data &amp; Non-stationary distributions </a:t>
            </a:r>
            <a:r>
              <a:rPr lang="ko-KR" altLang="en-US" sz="2400" dirty="0">
                <a:latin typeface="+mn-ea"/>
              </a:rPr>
              <a:t>문제를 해결하기 위해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	  Experience Replay Mechanism</a:t>
            </a:r>
            <a:r>
              <a:rPr lang="ko-KR" altLang="en-US" sz="2400" dirty="0">
                <a:latin typeface="+mn-ea"/>
              </a:rPr>
              <a:t>을 사용</a:t>
            </a:r>
            <a:r>
              <a:rPr lang="en-US" altLang="ko-KR" sz="2400" dirty="0">
                <a:latin typeface="+mn-ea"/>
              </a:rPr>
              <a:t>. 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47D32C-E854-4C30-8698-FD15FCC1C498}"/>
              </a:ext>
            </a:extLst>
          </p:cNvPr>
          <p:cNvSpPr txBox="1"/>
          <p:nvPr/>
        </p:nvSpPr>
        <p:spPr>
          <a:xfrm>
            <a:off x="1211626" y="3907327"/>
            <a:ext cx="103432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+mn-ea"/>
              </a:rPr>
              <a:t>ㆍ</a:t>
            </a:r>
            <a:r>
              <a:rPr lang="ko-KR" altLang="en-US" sz="2400" dirty="0">
                <a:latin typeface="+mn-ea"/>
              </a:rPr>
              <a:t> 하나의 </a:t>
            </a:r>
            <a:r>
              <a:rPr lang="en-US" altLang="ko-KR" sz="2400" dirty="0">
                <a:latin typeface="+mn-ea"/>
              </a:rPr>
              <a:t>Neural Network</a:t>
            </a:r>
            <a:r>
              <a:rPr lang="ko-KR" altLang="en-US" sz="2400" dirty="0">
                <a:latin typeface="+mn-ea"/>
              </a:rPr>
              <a:t>로 게임에 인위적으로 관여하지 않고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	  </a:t>
            </a:r>
            <a:r>
              <a:rPr lang="ko-KR" altLang="en-US" sz="2400" dirty="0">
                <a:latin typeface="+mn-ea"/>
              </a:rPr>
              <a:t>시각데이터와 </a:t>
            </a:r>
            <a:r>
              <a:rPr lang="en-US" altLang="ko-KR" sz="2400" dirty="0">
                <a:latin typeface="+mn-ea"/>
              </a:rPr>
              <a:t>Reward, </a:t>
            </a:r>
            <a:r>
              <a:rPr lang="ko-KR" altLang="en-US" sz="2400" dirty="0">
                <a:latin typeface="+mn-ea"/>
              </a:rPr>
              <a:t>터미널로부터 받은 </a:t>
            </a:r>
            <a:r>
              <a:rPr lang="en-US" altLang="ko-KR" sz="2400" dirty="0">
                <a:latin typeface="+mn-ea"/>
              </a:rPr>
              <a:t>State</a:t>
            </a:r>
            <a:r>
              <a:rPr lang="ko-KR" altLang="en-US" sz="2400" dirty="0">
                <a:latin typeface="+mn-ea"/>
              </a:rPr>
              <a:t>와 </a:t>
            </a:r>
            <a:r>
              <a:rPr lang="en-US" altLang="ko-KR" sz="2400" dirty="0">
                <a:latin typeface="+mn-ea"/>
              </a:rPr>
              <a:t>Action</a:t>
            </a:r>
            <a:r>
              <a:rPr lang="ko-KR" altLang="en-US" sz="2400" dirty="0">
                <a:latin typeface="+mn-ea"/>
              </a:rPr>
              <a:t>으로만 학습</a:t>
            </a:r>
            <a:r>
              <a:rPr lang="en-US" altLang="ko-KR" sz="2400" dirty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EE80F5-71FF-46B3-ACAE-8E5E85A54258}"/>
              </a:ext>
            </a:extLst>
          </p:cNvPr>
          <p:cNvSpPr txBox="1"/>
          <p:nvPr/>
        </p:nvSpPr>
        <p:spPr>
          <a:xfrm>
            <a:off x="1211626" y="4761532"/>
            <a:ext cx="85667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+mn-ea"/>
              </a:rPr>
              <a:t>ㆍ</a:t>
            </a:r>
            <a:r>
              <a:rPr lang="ko-KR" altLang="en-US" sz="2400" dirty="0">
                <a:latin typeface="+mn-ea"/>
              </a:rPr>
              <a:t> 동일한 </a:t>
            </a:r>
            <a:r>
              <a:rPr lang="en-US" altLang="ko-KR" sz="2400" dirty="0">
                <a:latin typeface="+mn-ea"/>
              </a:rPr>
              <a:t>Network Architecture</a:t>
            </a:r>
            <a:r>
              <a:rPr lang="ko-KR" altLang="en-US" sz="2400" dirty="0">
                <a:latin typeface="+mn-ea"/>
              </a:rPr>
              <a:t>와 </a:t>
            </a:r>
            <a:r>
              <a:rPr lang="en-US" altLang="ko-KR" sz="2400" dirty="0">
                <a:latin typeface="+mn-ea"/>
              </a:rPr>
              <a:t>Hyperparameter</a:t>
            </a:r>
            <a:r>
              <a:rPr lang="ko-KR" altLang="en-US" sz="2400" dirty="0">
                <a:latin typeface="+mn-ea"/>
              </a:rPr>
              <a:t>로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	  7</a:t>
            </a:r>
            <a:r>
              <a:rPr lang="ko-KR" altLang="en-US" sz="2400" dirty="0">
                <a:latin typeface="+mn-ea"/>
              </a:rPr>
              <a:t>개의 게임 중 </a:t>
            </a:r>
            <a:r>
              <a:rPr lang="en-US" altLang="ko-KR" sz="2400" dirty="0">
                <a:latin typeface="+mn-ea"/>
              </a:rPr>
              <a:t>6</a:t>
            </a:r>
            <a:r>
              <a:rPr lang="ko-KR" altLang="en-US" sz="2400" dirty="0">
                <a:latin typeface="+mn-ea"/>
              </a:rPr>
              <a:t>개가 이전의 모든 </a:t>
            </a:r>
            <a:r>
              <a:rPr lang="en-US" altLang="ko-KR" sz="2400" dirty="0">
                <a:latin typeface="+mn-ea"/>
              </a:rPr>
              <a:t>RL</a:t>
            </a:r>
            <a:r>
              <a:rPr lang="ko-KR" altLang="en-US" sz="2400" dirty="0">
                <a:latin typeface="+mn-ea"/>
              </a:rPr>
              <a:t> 알고리즘을 능가</a:t>
            </a:r>
            <a:r>
              <a:rPr lang="en-US" altLang="ko-KR" sz="2400" dirty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F67DD8-D149-4C70-9B7A-07823C06F009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01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4513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02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24181"/>
            <a:ext cx="4010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err="1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7DC0A1-DA33-4121-B109-12C4D21CC59F}"/>
              </a:ext>
            </a:extLst>
          </p:cNvPr>
          <p:cNvSpPr txBox="1"/>
          <p:nvPr/>
        </p:nvSpPr>
        <p:spPr>
          <a:xfrm>
            <a:off x="1212188" y="1357053"/>
            <a:ext cx="94174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en-US" altLang="ko-KR" sz="2000" dirty="0">
                <a:latin typeface="+mn-ea"/>
              </a:rPr>
              <a:t> Agent</a:t>
            </a:r>
            <a:r>
              <a:rPr lang="ko-KR" altLang="en-US" sz="2000" dirty="0">
                <a:latin typeface="+mn-ea"/>
              </a:rPr>
              <a:t>가 </a:t>
            </a:r>
            <a:r>
              <a:rPr lang="en-US" altLang="ko-KR" sz="2000" dirty="0">
                <a:latin typeface="+mn-ea"/>
              </a:rPr>
              <a:t>time-step</a:t>
            </a:r>
            <a:r>
              <a:rPr lang="ko-KR" altLang="en-US" sz="2000" dirty="0">
                <a:latin typeface="+mn-ea"/>
              </a:rPr>
              <a:t>마다 할 수 있는 행동인 </a:t>
            </a:r>
            <a:r>
              <a:rPr lang="en-US" altLang="ko-KR" sz="2000" dirty="0">
                <a:latin typeface="+mn-ea"/>
              </a:rPr>
              <a:t>A={1, …, K} </a:t>
            </a:r>
            <a:r>
              <a:rPr lang="ko-KR" altLang="en-US" sz="2000" dirty="0">
                <a:latin typeface="+mn-ea"/>
              </a:rPr>
              <a:t>중에서 하나</a:t>
            </a:r>
            <a:r>
              <a:rPr lang="en-US" altLang="ko-KR" sz="2000" dirty="0">
                <a:latin typeface="+mn-ea"/>
              </a:rPr>
              <a:t>(a</a:t>
            </a:r>
            <a:r>
              <a:rPr lang="en-US" altLang="ko-KR" sz="2000" baseline="-25000" dirty="0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를 선택</a:t>
            </a:r>
            <a:r>
              <a:rPr lang="en-US" altLang="ko-KR" sz="2000" dirty="0">
                <a:latin typeface="+mn-ea"/>
              </a:rPr>
              <a:t>.</a:t>
            </a:r>
            <a:endParaRPr lang="ko-KR" altLang="en-US" sz="2000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84965B-8139-4785-A839-B73FA9ECD6B2}"/>
              </a:ext>
            </a:extLst>
          </p:cNvPr>
          <p:cNvSpPr txBox="1"/>
          <p:nvPr/>
        </p:nvSpPr>
        <p:spPr>
          <a:xfrm>
            <a:off x="1212188" y="1808696"/>
            <a:ext cx="9635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en-US" altLang="ko-KR" sz="2000" dirty="0">
                <a:latin typeface="+mn-ea"/>
              </a:rPr>
              <a:t> Image </a:t>
            </a:r>
            <a:r>
              <a:rPr lang="ko-KR" altLang="en-US" sz="2000" dirty="0">
                <a:latin typeface="+mn-ea"/>
              </a:rPr>
              <a:t>입력으로 어떤 행동</a:t>
            </a:r>
            <a:r>
              <a:rPr lang="en-US" altLang="ko-KR" sz="2000" dirty="0">
                <a:latin typeface="+mn-ea"/>
              </a:rPr>
              <a:t>(a</a:t>
            </a:r>
            <a:r>
              <a:rPr lang="en-US" altLang="ko-KR" sz="2000" baseline="-25000" dirty="0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을 통해 보상</a:t>
            </a:r>
            <a:r>
              <a:rPr lang="en-US" altLang="ko-KR" sz="2000" dirty="0">
                <a:latin typeface="+mn-ea"/>
              </a:rPr>
              <a:t>(Game Score)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r</a:t>
            </a:r>
            <a:r>
              <a:rPr lang="en-US" altLang="ko-KR" sz="2000" baseline="-25000" dirty="0">
                <a:latin typeface="+mn-ea"/>
              </a:rPr>
              <a:t>t</a:t>
            </a:r>
            <a:r>
              <a:rPr lang="ko-KR" altLang="en-US" sz="2000" dirty="0">
                <a:latin typeface="+mn-ea"/>
              </a:rPr>
              <a:t>를 받고 </a:t>
            </a:r>
            <a:r>
              <a:rPr lang="en-US" altLang="ko-KR" sz="2000" dirty="0">
                <a:latin typeface="+mn-ea"/>
              </a:rPr>
              <a:t>State</a:t>
            </a:r>
            <a:r>
              <a:rPr lang="ko-KR" altLang="en-US" sz="2000" dirty="0">
                <a:latin typeface="+mn-ea"/>
              </a:rPr>
              <a:t>를 갱신</a:t>
            </a:r>
            <a:r>
              <a:rPr lang="en-US" altLang="ko-KR" sz="2000" dirty="0">
                <a:latin typeface="+mn-ea"/>
              </a:rPr>
              <a:t>.</a:t>
            </a:r>
            <a:endParaRPr lang="ko-KR" altLang="en-US" sz="2000" baseline="-25000" dirty="0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811DC8-9B1D-45F9-80CA-509EB5F0EDBF}"/>
              </a:ext>
            </a:extLst>
          </p:cNvPr>
          <p:cNvSpPr txBox="1"/>
          <p:nvPr/>
        </p:nvSpPr>
        <p:spPr>
          <a:xfrm>
            <a:off x="1212188" y="2228504"/>
            <a:ext cx="10446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현재의 행동이 미래에 영향을 받으므로 행동의 </a:t>
            </a:r>
            <a:r>
              <a:rPr lang="en-US" altLang="ko-KR" sz="2000" dirty="0">
                <a:latin typeface="+mn-ea"/>
              </a:rPr>
              <a:t>sequence(</a:t>
            </a:r>
            <a:r>
              <a:rPr lang="en-US" altLang="ko-KR" sz="2000" dirty="0" err="1">
                <a:latin typeface="+mn-ea"/>
              </a:rPr>
              <a:t>s</a:t>
            </a:r>
            <a:r>
              <a:rPr lang="en-US" altLang="ko-KR" sz="2000" baseline="-25000" dirty="0" err="1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 = x</a:t>
            </a:r>
            <a:r>
              <a:rPr lang="en-US" altLang="ko-KR" sz="2000" baseline="-25000" dirty="0">
                <a:latin typeface="+mn-ea"/>
              </a:rPr>
              <a:t>1</a:t>
            </a:r>
            <a:r>
              <a:rPr lang="en-US" altLang="ko-KR" sz="2000" dirty="0">
                <a:latin typeface="+mn-ea"/>
              </a:rPr>
              <a:t>, a</a:t>
            </a:r>
            <a:r>
              <a:rPr lang="en-US" altLang="ko-KR" sz="2000" baseline="-25000" dirty="0">
                <a:latin typeface="+mn-ea"/>
              </a:rPr>
              <a:t>1</a:t>
            </a:r>
            <a:r>
              <a:rPr lang="en-US" altLang="ko-KR" sz="2000" dirty="0">
                <a:latin typeface="+mn-ea"/>
              </a:rPr>
              <a:t>, x</a:t>
            </a:r>
            <a:r>
              <a:rPr lang="en-US" altLang="ko-KR" sz="2000" baseline="-25000" dirty="0">
                <a:latin typeface="+mn-ea"/>
              </a:rPr>
              <a:t>2</a:t>
            </a:r>
            <a:r>
              <a:rPr lang="en-US" altLang="ko-KR" sz="2000" dirty="0">
                <a:latin typeface="+mn-ea"/>
              </a:rPr>
              <a:t>, a</a:t>
            </a:r>
            <a:r>
              <a:rPr lang="en-US" altLang="ko-KR" sz="2000" baseline="-25000" dirty="0">
                <a:latin typeface="+mn-ea"/>
              </a:rPr>
              <a:t>2</a:t>
            </a:r>
            <a:r>
              <a:rPr lang="en-US" altLang="ko-KR" sz="2000" dirty="0">
                <a:latin typeface="+mn-ea"/>
              </a:rPr>
              <a:t>, …, a</a:t>
            </a:r>
            <a:r>
              <a:rPr lang="en-US" altLang="ko-KR" sz="2000" baseline="-25000" dirty="0">
                <a:latin typeface="+mn-ea"/>
              </a:rPr>
              <a:t>t-1</a:t>
            </a:r>
            <a:r>
              <a:rPr lang="en-US" altLang="ko-KR" sz="2000" dirty="0">
                <a:latin typeface="+mn-ea"/>
              </a:rPr>
              <a:t>, </a:t>
            </a:r>
            <a:r>
              <a:rPr lang="en-US" altLang="ko-KR" sz="2000" dirty="0" err="1">
                <a:latin typeface="+mn-ea"/>
              </a:rPr>
              <a:t>x</a:t>
            </a:r>
            <a:r>
              <a:rPr lang="en-US" altLang="ko-KR" sz="2000" baseline="-25000" dirty="0" err="1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를 </a:t>
            </a:r>
            <a:r>
              <a:rPr lang="en-US" altLang="ko-KR" sz="2000" dirty="0">
                <a:latin typeface="+mn-ea"/>
              </a:rPr>
              <a:t>	 </a:t>
            </a:r>
            <a:r>
              <a:rPr lang="ko-KR" altLang="en-US" sz="2000" dirty="0">
                <a:latin typeface="+mn-ea"/>
              </a:rPr>
              <a:t>고려하여 학습진행</a:t>
            </a:r>
            <a:r>
              <a:rPr lang="en-US" altLang="ko-KR" sz="2000" dirty="0">
                <a:latin typeface="+mn-ea"/>
              </a:rPr>
              <a:t>.</a:t>
            </a:r>
            <a:endParaRPr lang="en-US" altLang="ko-KR" sz="2000" baseline="-25000" dirty="0"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19797B-AA36-4D79-8634-2FB7C2F5F3A6}"/>
              </a:ext>
            </a:extLst>
          </p:cNvPr>
          <p:cNvSpPr txBox="1"/>
          <p:nvPr/>
        </p:nvSpPr>
        <p:spPr>
          <a:xfrm>
            <a:off x="1212188" y="2945175"/>
            <a:ext cx="10446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Future Reward</a:t>
            </a:r>
            <a:r>
              <a:rPr lang="ko-KR" altLang="en-US" sz="2000" dirty="0">
                <a:latin typeface="+mn-ea"/>
              </a:rPr>
              <a:t>를 최대화하는 행동을 선택하도록 학습</a:t>
            </a:r>
            <a:r>
              <a:rPr lang="en-US" altLang="ko-KR" sz="2000" dirty="0">
                <a:latin typeface="+mn-ea"/>
              </a:rPr>
              <a:t>.</a:t>
            </a:r>
            <a:endParaRPr lang="en-US" altLang="ko-KR" sz="2000" baseline="-25000" dirty="0">
              <a:latin typeface="+mn-ea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FCFBAE82-2C9C-40BB-83AB-122116A636F3}"/>
              </a:ext>
            </a:extLst>
          </p:cNvPr>
          <p:cNvSpPr/>
          <p:nvPr/>
        </p:nvSpPr>
        <p:spPr>
          <a:xfrm>
            <a:off x="5457825" y="3482316"/>
            <a:ext cx="1276350" cy="100670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EA3ACD4-3802-441E-B668-F6C26EF8CF42}"/>
              </a:ext>
            </a:extLst>
          </p:cNvPr>
          <p:cNvSpPr/>
          <p:nvPr/>
        </p:nvSpPr>
        <p:spPr>
          <a:xfrm>
            <a:off x="4957762" y="5280607"/>
            <a:ext cx="2276475" cy="847725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62E082BD-3C5D-4A38-9062-C2FF46B2AB89}"/>
              </a:ext>
            </a:extLst>
          </p:cNvPr>
          <p:cNvCxnSpPr>
            <a:cxnSpLocks/>
            <a:stCxn id="3" idx="1"/>
            <a:endCxn id="2" idx="1"/>
          </p:cNvCxnSpPr>
          <p:nvPr/>
        </p:nvCxnSpPr>
        <p:spPr>
          <a:xfrm rot="10800000" flipH="1">
            <a:off x="4957761" y="3985668"/>
            <a:ext cx="819151" cy="1718803"/>
          </a:xfrm>
          <a:prstGeom prst="bentConnector3">
            <a:avLst>
              <a:gd name="adj1" fmla="val -27907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9732A58D-7BD2-4A4E-8420-1273C7C8CA9B}"/>
              </a:ext>
            </a:extLst>
          </p:cNvPr>
          <p:cNvCxnSpPr>
            <a:cxnSpLocks/>
            <a:stCxn id="2" idx="5"/>
            <a:endCxn id="3" idx="3"/>
          </p:cNvCxnSpPr>
          <p:nvPr/>
        </p:nvCxnSpPr>
        <p:spPr>
          <a:xfrm>
            <a:off x="6415088" y="3985667"/>
            <a:ext cx="819149" cy="1718803"/>
          </a:xfrm>
          <a:prstGeom prst="bentConnector3">
            <a:avLst>
              <a:gd name="adj1" fmla="val 127907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DCF6C26-DDB6-4064-9924-7032703A6813}"/>
              </a:ext>
            </a:extLst>
          </p:cNvPr>
          <p:cNvSpPr txBox="1"/>
          <p:nvPr/>
        </p:nvSpPr>
        <p:spPr>
          <a:xfrm>
            <a:off x="5654472" y="3950641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Agent</a:t>
            </a:r>
            <a:endParaRPr lang="ko-KR" altLang="en-US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8A80FA-FF6B-430A-A89A-3C4B4C30449A}"/>
              </a:ext>
            </a:extLst>
          </p:cNvPr>
          <p:cNvSpPr txBox="1"/>
          <p:nvPr/>
        </p:nvSpPr>
        <p:spPr>
          <a:xfrm>
            <a:off x="5316239" y="5518701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Environment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2A6D1C1-1E3D-46E1-94FD-375FF0B76BDB}"/>
              </a:ext>
            </a:extLst>
          </p:cNvPr>
          <p:cNvSpPr txBox="1"/>
          <p:nvPr/>
        </p:nvSpPr>
        <p:spPr>
          <a:xfrm>
            <a:off x="3112833" y="4349286"/>
            <a:ext cx="14943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State : S</a:t>
            </a:r>
            <a:r>
              <a:rPr lang="en-US" altLang="ko-KR" sz="2000" b="1" baseline="-25000" dirty="0"/>
              <a:t>t</a:t>
            </a:r>
          </a:p>
          <a:p>
            <a:r>
              <a:rPr lang="en-US" altLang="ko-KR" sz="2000" b="1" dirty="0">
                <a:solidFill>
                  <a:schemeClr val="accent6"/>
                </a:solidFill>
              </a:rPr>
              <a:t>Reward : r</a:t>
            </a:r>
            <a:r>
              <a:rPr lang="en-US" altLang="ko-KR" sz="2000" b="1" baseline="-25000" dirty="0">
                <a:solidFill>
                  <a:schemeClr val="accent6"/>
                </a:solidFill>
              </a:rPr>
              <a:t>t</a:t>
            </a:r>
            <a:endParaRPr lang="ko-KR" altLang="en-US" sz="2000" b="1" baseline="-25000" dirty="0">
              <a:solidFill>
                <a:schemeClr val="accent6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130210B-3E68-416B-B711-A7F80E439AC4}"/>
              </a:ext>
            </a:extLst>
          </p:cNvPr>
          <p:cNvSpPr txBox="1"/>
          <p:nvPr/>
        </p:nvSpPr>
        <p:spPr>
          <a:xfrm>
            <a:off x="7606792" y="4518563"/>
            <a:ext cx="15472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Actions : a</a:t>
            </a:r>
            <a:r>
              <a:rPr lang="en-US" altLang="ko-KR" sz="2000" b="1" baseline="-25000" dirty="0"/>
              <a:t>t</a:t>
            </a:r>
            <a:endParaRPr lang="ko-KR" altLang="en-US" sz="2000" b="1" baseline="-25000" dirty="0"/>
          </a:p>
        </p:txBody>
      </p:sp>
    </p:spTree>
    <p:extLst>
      <p:ext uri="{BB962C8B-B14F-4D97-AF65-F5344CB8AC3E}">
        <p14:creationId xmlns:p14="http://schemas.microsoft.com/office/powerpoint/2010/main" val="2417873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02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24181"/>
            <a:ext cx="4010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err="1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B7DC0A1-DA33-4121-B109-12C4D21CC59F}"/>
                  </a:ext>
                </a:extLst>
              </p:cNvPr>
              <p:cNvSpPr txBox="1"/>
              <p:nvPr/>
            </p:nvSpPr>
            <p:spPr>
              <a:xfrm>
                <a:off x="1212188" y="1357053"/>
                <a:ext cx="9998737" cy="714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>
                    <a:latin typeface="+mn-ea"/>
                  </a:rPr>
                  <a:t>ㆍ</a:t>
                </a:r>
                <a:r>
                  <a:rPr lang="en-US" altLang="ko-KR" sz="2000" dirty="0">
                    <a:latin typeface="+mn-ea"/>
                  </a:rPr>
                  <a:t> </a:t>
                </a:r>
                <a:r>
                  <a:rPr lang="ko-KR" altLang="en-US" sz="2000" dirty="0">
                    <a:latin typeface="+mn-ea"/>
                  </a:rPr>
                  <a:t>시간 </a:t>
                </a:r>
                <a:r>
                  <a:rPr lang="en-US" altLang="ko-KR" sz="2000" dirty="0">
                    <a:latin typeface="+mn-ea"/>
                  </a:rPr>
                  <a:t>t</a:t>
                </a:r>
                <a:r>
                  <a:rPr lang="ko-KR" altLang="en-US" sz="2000" dirty="0">
                    <a:latin typeface="+mn-ea"/>
                  </a:rPr>
                  <a:t>에서 </a:t>
                </a:r>
                <a:r>
                  <a:rPr lang="en-US" altLang="ko-KR" sz="2000" dirty="0">
                    <a:latin typeface="+mn-ea"/>
                  </a:rPr>
                  <a:t>Discount Factor(γ)</a:t>
                </a:r>
                <a:r>
                  <a:rPr lang="ko-KR" altLang="en-US" sz="2000" dirty="0">
                    <a:latin typeface="+mn-ea"/>
                  </a:rPr>
                  <a:t>가 적용된 보상 </a:t>
                </a:r>
                <a:r>
                  <a:rPr lang="en-US" altLang="ko-KR" sz="2000" b="1" dirty="0">
                    <a:latin typeface="+mn-ea"/>
                  </a:rPr>
                  <a:t>r</a:t>
                </a:r>
                <a:r>
                  <a:rPr lang="en-US" altLang="ko-KR" sz="2000" b="1" baseline="-25000" dirty="0">
                    <a:latin typeface="+mn-ea"/>
                  </a:rPr>
                  <a:t>t</a:t>
                </a:r>
                <a:r>
                  <a:rPr lang="en-US" altLang="ko-KR" sz="2000" b="1" dirty="0">
                    <a:latin typeface="+mn-ea"/>
                  </a:rPr>
                  <a:t>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pt-BR" altLang="ko-KR" sz="2000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altLang="ko-KR" sz="2000" b="1" i="1" baseline="30000" smtClean="0">
                            <a:latin typeface="Cambria Math" panose="02040503050406030204" pitchFamily="18" charset="0"/>
                          </a:rPr>
                          <m:t>′</m:t>
                        </m:r>
                        <m:r>
                          <a:rPr lang="pt-BR" altLang="ko-KR" sz="2000" b="1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  <m:sup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  <m:e>
                        <m:sSup>
                          <m:sSupPr>
                            <m:ctrlPr>
                              <a:rPr lang="pt-BR" altLang="ko-KR" sz="20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altLang="ko-KR" sz="2000" b="1" dirty="0">
                                <a:latin typeface="+mn-ea"/>
                              </a:rPr>
                              <m:t>γ</m:t>
                            </m:r>
                          </m:e>
                          <m:sup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  <m:r>
                              <a:rPr lang="en-US" altLang="ko-KR" sz="2000" b="1" i="1" baseline="30000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ko-KR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p>
                        </m:sSup>
                        <m:r>
                          <a:rPr lang="en-US" altLang="ko-KR" sz="2000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  <m:r>
                          <a:rPr lang="en-US" altLang="ko-KR" sz="2000" b="1" i="1" baseline="-25000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altLang="ko-KR" sz="2000" b="1" i="1" baseline="-25000" smtClean="0">
                            <a:latin typeface="Cambria Math" panose="02040503050406030204" pitchFamily="18" charset="0"/>
                          </a:rPr>
                          <m:t>′</m:t>
                        </m:r>
                      </m:e>
                    </m:nary>
                  </m:oMath>
                </a14:m>
                <a:r>
                  <a:rPr lang="ko-KR" altLang="en-US" sz="2000" dirty="0">
                    <a:latin typeface="+mn-ea"/>
                  </a:rPr>
                  <a:t> </a:t>
                </a:r>
                <a:r>
                  <a:rPr lang="en-US" altLang="ko-KR" sz="2000" dirty="0">
                    <a:latin typeface="+mn-ea"/>
                  </a:rPr>
                  <a:t>(T : </a:t>
                </a:r>
                <a:r>
                  <a:rPr lang="ko-KR" altLang="en-US" sz="2000" dirty="0">
                    <a:latin typeface="+mn-ea"/>
                  </a:rPr>
                  <a:t>게임 종료시점</a:t>
                </a:r>
                <a:r>
                  <a:rPr lang="en-US" altLang="ko-KR" sz="2000" dirty="0">
                    <a:latin typeface="+mn-ea"/>
                  </a:rPr>
                  <a:t>)</a:t>
                </a:r>
              </a:p>
              <a:p>
                <a:r>
                  <a:rPr lang="en-US" altLang="ko-KR" sz="2000" dirty="0">
                    <a:latin typeface="+mn-ea"/>
                  </a:rPr>
                  <a:t>	ex) r</a:t>
                </a:r>
                <a:r>
                  <a:rPr lang="en-US" altLang="ko-KR" sz="2000" baseline="-25000" dirty="0">
                    <a:latin typeface="+mn-ea"/>
                  </a:rPr>
                  <a:t>3</a:t>
                </a:r>
                <a:r>
                  <a:rPr lang="en-US" altLang="ko-KR" sz="2000" dirty="0">
                    <a:latin typeface="+mn-ea"/>
                  </a:rPr>
                  <a:t> = r</a:t>
                </a:r>
                <a:r>
                  <a:rPr lang="en-US" altLang="ko-KR" sz="2000" baseline="-25000" dirty="0">
                    <a:latin typeface="+mn-ea"/>
                  </a:rPr>
                  <a:t>3</a:t>
                </a:r>
                <a:r>
                  <a:rPr lang="en-US" altLang="ko-KR" sz="2000" dirty="0">
                    <a:latin typeface="+mn-ea"/>
                  </a:rPr>
                  <a:t> + γ</a:t>
                </a:r>
                <a:r>
                  <a:rPr lang="en-US" altLang="ko-KR" sz="2000" baseline="30000" dirty="0">
                    <a:latin typeface="+mn-ea"/>
                  </a:rPr>
                  <a:t>1</a:t>
                </a:r>
                <a:r>
                  <a:rPr lang="en-US" altLang="ko-KR" sz="2000" dirty="0">
                    <a:latin typeface="+mn-ea"/>
                  </a:rPr>
                  <a:t>r</a:t>
                </a:r>
                <a:r>
                  <a:rPr lang="en-US" altLang="ko-KR" sz="2000" baseline="-25000" dirty="0">
                    <a:latin typeface="+mn-ea"/>
                  </a:rPr>
                  <a:t>4</a:t>
                </a:r>
                <a:r>
                  <a:rPr lang="en-US" altLang="ko-KR" sz="2000" dirty="0">
                    <a:latin typeface="+mn-ea"/>
                  </a:rPr>
                  <a:t> + γ</a:t>
                </a:r>
                <a:r>
                  <a:rPr lang="en-US" altLang="ko-KR" sz="2000" baseline="30000" dirty="0">
                    <a:latin typeface="+mn-ea"/>
                  </a:rPr>
                  <a:t>2</a:t>
                </a:r>
                <a:r>
                  <a:rPr lang="en-US" altLang="ko-KR" sz="2000" dirty="0">
                    <a:latin typeface="+mn-ea"/>
                  </a:rPr>
                  <a:t>r</a:t>
                </a:r>
                <a:r>
                  <a:rPr lang="en-US" altLang="ko-KR" sz="2000" baseline="-25000" dirty="0">
                    <a:latin typeface="+mn-ea"/>
                  </a:rPr>
                  <a:t>5</a:t>
                </a:r>
                <a:r>
                  <a:rPr lang="en-US" altLang="ko-KR" sz="2000" dirty="0">
                    <a:latin typeface="+mn-ea"/>
                  </a:rPr>
                  <a:t> + γ</a:t>
                </a:r>
                <a:r>
                  <a:rPr lang="en-US" altLang="ko-KR" sz="2000" baseline="30000" dirty="0">
                    <a:latin typeface="+mn-ea"/>
                  </a:rPr>
                  <a:t>3</a:t>
                </a:r>
                <a:r>
                  <a:rPr lang="en-US" altLang="ko-KR" sz="2000" dirty="0">
                    <a:latin typeface="+mn-ea"/>
                  </a:rPr>
                  <a:t>r</a:t>
                </a:r>
                <a:r>
                  <a:rPr lang="en-US" altLang="ko-KR" sz="2000" baseline="-25000" dirty="0">
                    <a:latin typeface="+mn-ea"/>
                  </a:rPr>
                  <a:t>6</a:t>
                </a:r>
                <a:r>
                  <a:rPr lang="en-US" altLang="ko-KR" sz="2000" dirty="0">
                    <a:latin typeface="+mn-ea"/>
                  </a:rPr>
                  <a:t> + … + γ</a:t>
                </a:r>
                <a:r>
                  <a:rPr lang="en-US" altLang="ko-KR" sz="2000" baseline="30000" dirty="0">
                    <a:latin typeface="+mn-ea"/>
                  </a:rPr>
                  <a:t>T-3</a:t>
                </a:r>
                <a:r>
                  <a:rPr lang="en-US" altLang="ko-KR" sz="2000" dirty="0">
                    <a:latin typeface="+mn-ea"/>
                  </a:rPr>
                  <a:t>r</a:t>
                </a:r>
                <a:r>
                  <a:rPr lang="en-US" altLang="ko-KR" sz="2000" baseline="-25000" dirty="0">
                    <a:latin typeface="+mn-ea"/>
                  </a:rPr>
                  <a:t>T</a:t>
                </a:r>
                <a:endParaRPr lang="ko-KR" altLang="en-US" sz="2000" baseline="-25000" dirty="0">
                  <a:latin typeface="+mn-ea"/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B7DC0A1-DA33-4121-B109-12C4D21CC5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2188" y="1357053"/>
                <a:ext cx="9998737" cy="714876"/>
              </a:xfrm>
              <a:prstGeom prst="rect">
                <a:avLst/>
              </a:prstGeom>
              <a:blipFill>
                <a:blip r:embed="rId2"/>
                <a:stretch>
                  <a:fillRect l="-671" t="-66667" b="-615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C884965B-8139-4785-A839-B73FA9ECD6B2}"/>
              </a:ext>
            </a:extLst>
          </p:cNvPr>
          <p:cNvSpPr txBox="1"/>
          <p:nvPr/>
        </p:nvSpPr>
        <p:spPr>
          <a:xfrm>
            <a:off x="1212188" y="3400742"/>
            <a:ext cx="98798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Bellman Equation</a:t>
            </a:r>
            <a:r>
              <a:rPr lang="ko-KR" altLang="en-US" sz="2000" dirty="0">
                <a:latin typeface="+mn-ea"/>
              </a:rPr>
              <a:t>에 따라 </a:t>
            </a:r>
            <a:r>
              <a:rPr lang="en-US" altLang="ko-KR" sz="2000" dirty="0">
                <a:latin typeface="+mn-ea"/>
              </a:rPr>
              <a:t>all possible action a’</a:t>
            </a:r>
            <a:r>
              <a:rPr lang="ko-KR" altLang="en-US" sz="2000" dirty="0">
                <a:latin typeface="+mn-ea"/>
              </a:rPr>
              <a:t>에 대해 </a:t>
            </a:r>
            <a:r>
              <a:rPr lang="en-US" altLang="ko-KR" sz="2000" dirty="0">
                <a:latin typeface="+mn-ea"/>
              </a:rPr>
              <a:t>next time-step</a:t>
            </a:r>
            <a:r>
              <a:rPr lang="ko-KR" altLang="en-US" sz="2000" dirty="0">
                <a:latin typeface="+mn-ea"/>
              </a:rPr>
              <a:t>에서</a:t>
            </a:r>
            <a:endParaRPr lang="en-US" altLang="ko-KR" sz="2000" dirty="0">
              <a:latin typeface="+mn-ea"/>
            </a:endParaRPr>
          </a:p>
          <a:p>
            <a:r>
              <a:rPr lang="en-US" altLang="ko-KR" sz="2000" dirty="0">
                <a:latin typeface="+mn-ea"/>
              </a:rPr>
              <a:t>	</a:t>
            </a:r>
            <a:r>
              <a:rPr lang="ko-KR" altLang="en-US" sz="2000" dirty="0">
                <a:latin typeface="+mn-ea"/>
              </a:rPr>
              <a:t>  </a:t>
            </a:r>
            <a:r>
              <a:rPr lang="en-US" altLang="ko-KR" sz="2000" dirty="0">
                <a:latin typeface="+mn-ea"/>
              </a:rPr>
              <a:t>Optimal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Q*(</a:t>
            </a:r>
            <a:r>
              <a:rPr lang="en-US" altLang="ko-KR" sz="2000" dirty="0" err="1">
                <a:latin typeface="+mn-ea"/>
              </a:rPr>
              <a:t>s,a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를 안다면 </a:t>
            </a:r>
            <a:r>
              <a:rPr lang="en-US" altLang="ko-KR" sz="2000" dirty="0">
                <a:latin typeface="+mn-ea"/>
              </a:rPr>
              <a:t>Optimal Strategy</a:t>
            </a:r>
            <a:r>
              <a:rPr lang="ko-KR" altLang="en-US" sz="2000" dirty="0">
                <a:latin typeface="+mn-ea"/>
              </a:rPr>
              <a:t>는 </a:t>
            </a:r>
            <a:r>
              <a:rPr lang="en-US" altLang="ko-KR" sz="2000" dirty="0">
                <a:latin typeface="+mn-ea"/>
              </a:rPr>
              <a:t>r + </a:t>
            </a:r>
            <a:r>
              <a:rPr lang="en-US" altLang="ko-KR" sz="2000" dirty="0" err="1">
                <a:latin typeface="+mn-ea"/>
              </a:rPr>
              <a:t>γQ</a:t>
            </a:r>
            <a:r>
              <a:rPr lang="en-US" altLang="ko-KR" sz="2000" dirty="0">
                <a:latin typeface="+mn-ea"/>
              </a:rPr>
              <a:t>*(</a:t>
            </a:r>
            <a:r>
              <a:rPr lang="en-US" altLang="ko-KR" sz="2000" dirty="0" err="1">
                <a:latin typeface="+mn-ea"/>
              </a:rPr>
              <a:t>s,a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를 </a:t>
            </a:r>
            <a:r>
              <a:rPr lang="en-US" altLang="ko-KR" sz="2000" dirty="0">
                <a:latin typeface="+mn-ea"/>
              </a:rPr>
              <a:t>Maximize</a:t>
            </a:r>
            <a:r>
              <a:rPr lang="ko-KR" altLang="en-US" sz="2000" dirty="0">
                <a:latin typeface="+mn-ea"/>
              </a:rPr>
              <a:t>하는 것</a:t>
            </a:r>
            <a:r>
              <a:rPr lang="en-US" altLang="ko-KR" sz="2000" dirty="0">
                <a:latin typeface="+mn-ea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811DC8-9B1D-45F9-80CA-509EB5F0EDBF}"/>
              </a:ext>
            </a:extLst>
          </p:cNvPr>
          <p:cNvSpPr txBox="1"/>
          <p:nvPr/>
        </p:nvSpPr>
        <p:spPr>
          <a:xfrm>
            <a:off x="1212188" y="2228504"/>
            <a:ext cx="104467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새로 정의한 </a:t>
            </a:r>
            <a:r>
              <a:rPr lang="en-US" altLang="ko-KR" sz="2000" dirty="0">
                <a:latin typeface="+mn-ea"/>
              </a:rPr>
              <a:t>action-</a:t>
            </a:r>
            <a:r>
              <a:rPr lang="en-US" altLang="ko-KR" sz="2000" dirty="0" err="1">
                <a:latin typeface="+mn-ea"/>
              </a:rPr>
              <a:t>vaule</a:t>
            </a:r>
            <a:r>
              <a:rPr lang="en-US" altLang="ko-KR" sz="2000" dirty="0">
                <a:latin typeface="+mn-ea"/>
              </a:rPr>
              <a:t> function Q*(</a:t>
            </a:r>
            <a:r>
              <a:rPr lang="en-US" altLang="ko-KR" sz="2000" dirty="0" err="1">
                <a:latin typeface="+mn-ea"/>
              </a:rPr>
              <a:t>s,a</a:t>
            </a:r>
            <a:r>
              <a:rPr lang="en-US" altLang="ko-KR" sz="2000" dirty="0">
                <a:latin typeface="+mn-ea"/>
              </a:rPr>
              <a:t>) = max</a:t>
            </a:r>
            <a:r>
              <a:rPr lang="en-US" altLang="ko-KR" sz="2000" baseline="-25000" dirty="0">
                <a:latin typeface="+mn-ea"/>
              </a:rPr>
              <a:t>π</a:t>
            </a:r>
            <a:r>
              <a:rPr lang="en-US" altLang="ko-KR" sz="2000" dirty="0">
                <a:latin typeface="+mn-ea"/>
              </a:rPr>
              <a:t>E[</a:t>
            </a:r>
            <a:r>
              <a:rPr lang="en-US" altLang="ko-KR" sz="2000" dirty="0" err="1">
                <a:latin typeface="+mn-ea"/>
              </a:rPr>
              <a:t>R</a:t>
            </a:r>
            <a:r>
              <a:rPr lang="en-US" altLang="ko-KR" sz="2000" baseline="-25000" dirty="0" err="1">
                <a:latin typeface="+mn-ea"/>
              </a:rPr>
              <a:t>t</a:t>
            </a:r>
            <a:r>
              <a:rPr lang="en-US" altLang="ko-KR" sz="2000" dirty="0" err="1">
                <a:latin typeface="+mn-ea"/>
              </a:rPr>
              <a:t>|s</a:t>
            </a:r>
            <a:r>
              <a:rPr lang="en-US" altLang="ko-KR" sz="2000" baseline="-25000" dirty="0" err="1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 = s, a</a:t>
            </a:r>
            <a:r>
              <a:rPr lang="en-US" altLang="ko-KR" sz="2000" baseline="-25000" dirty="0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 = a, π]</a:t>
            </a:r>
          </a:p>
          <a:p>
            <a:r>
              <a:rPr lang="en-US" altLang="ko-KR" sz="2000" dirty="0">
                <a:latin typeface="+mn-ea"/>
              </a:rPr>
              <a:t>	 (</a:t>
            </a:r>
            <a:r>
              <a:rPr lang="en-US" altLang="ko-KR" sz="2000" dirty="0" err="1">
                <a:latin typeface="+mn-ea"/>
              </a:rPr>
              <a:t>st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: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Sequence(state), a : Action)</a:t>
            </a:r>
          </a:p>
          <a:p>
            <a:r>
              <a:rPr lang="en-US" altLang="ko-KR" sz="2000" dirty="0">
                <a:latin typeface="+mn-ea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19797B-AA36-4D79-8634-2FB7C2F5F3A6}"/>
              </a:ext>
            </a:extLst>
          </p:cNvPr>
          <p:cNvSpPr txBox="1"/>
          <p:nvPr/>
        </p:nvSpPr>
        <p:spPr>
          <a:xfrm>
            <a:off x="1212188" y="2945175"/>
            <a:ext cx="10446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en-US" altLang="ko-KR" sz="2000" dirty="0">
                <a:latin typeface="+mn-ea"/>
              </a:rPr>
              <a:t> Policy π</a:t>
            </a:r>
            <a:r>
              <a:rPr lang="ko-KR" altLang="en-US" sz="2000" dirty="0">
                <a:latin typeface="+mn-ea"/>
              </a:rPr>
              <a:t>를 통해 얻을 수 있는 </a:t>
            </a:r>
            <a:r>
              <a:rPr lang="en-US" altLang="ko-KR" sz="2000" dirty="0">
                <a:latin typeface="+mn-ea"/>
              </a:rPr>
              <a:t>Reward</a:t>
            </a:r>
            <a:r>
              <a:rPr lang="ko-KR" altLang="en-US" sz="2000" dirty="0">
                <a:latin typeface="+mn-ea"/>
              </a:rPr>
              <a:t>의 </a:t>
            </a:r>
            <a:r>
              <a:rPr lang="en-US" altLang="ko-KR" sz="2000" dirty="0">
                <a:latin typeface="+mn-ea"/>
              </a:rPr>
              <a:t>Maximum Expected Value</a:t>
            </a:r>
            <a:r>
              <a:rPr lang="ko-KR" altLang="en-US" sz="2000" dirty="0">
                <a:latin typeface="+mn-ea"/>
              </a:rPr>
              <a:t>를 구함</a:t>
            </a:r>
            <a:r>
              <a:rPr lang="en-US" altLang="ko-KR" sz="2000" dirty="0">
                <a:latin typeface="+mn-ea"/>
              </a:rPr>
              <a:t>.</a:t>
            </a:r>
            <a:endParaRPr lang="en-US" altLang="ko-KR" sz="2000" baseline="-25000" dirty="0">
              <a:latin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8A80FA-FF6B-430A-A89A-3C4B4C30449A}"/>
              </a:ext>
            </a:extLst>
          </p:cNvPr>
          <p:cNvSpPr txBox="1"/>
          <p:nvPr/>
        </p:nvSpPr>
        <p:spPr>
          <a:xfrm>
            <a:off x="5316239" y="5518701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Environment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2FD6A8-2A00-4FDC-8069-E4DEC5C47DA1}"/>
              </a:ext>
            </a:extLst>
          </p:cNvPr>
          <p:cNvSpPr txBox="1"/>
          <p:nvPr/>
        </p:nvSpPr>
        <p:spPr>
          <a:xfrm>
            <a:off x="1212188" y="4125748"/>
            <a:ext cx="88785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강화학습은 위와 같은 </a:t>
            </a:r>
            <a:r>
              <a:rPr lang="en-US" altLang="ko-KR" sz="2000" dirty="0">
                <a:latin typeface="+mn-ea"/>
              </a:rPr>
              <a:t>Optimal Strategy</a:t>
            </a:r>
            <a:r>
              <a:rPr lang="ko-KR" altLang="en-US" sz="2000" dirty="0">
                <a:latin typeface="+mn-ea"/>
              </a:rPr>
              <a:t>를 </a:t>
            </a:r>
            <a:r>
              <a:rPr lang="en-US" altLang="ko-KR" sz="2000" dirty="0">
                <a:latin typeface="+mn-ea"/>
              </a:rPr>
              <a:t>Iterative update</a:t>
            </a:r>
            <a:r>
              <a:rPr lang="ko-KR" altLang="en-US" sz="2000" dirty="0">
                <a:latin typeface="+mn-ea"/>
              </a:rPr>
              <a:t>하게 사용하면</a:t>
            </a:r>
            <a:endParaRPr lang="en-US" altLang="ko-KR" sz="2000" dirty="0">
              <a:latin typeface="+mn-ea"/>
            </a:endParaRPr>
          </a:p>
          <a:p>
            <a:r>
              <a:rPr lang="en-US" altLang="ko-KR" sz="2000" dirty="0">
                <a:latin typeface="+mn-ea"/>
              </a:rPr>
              <a:t>	  </a:t>
            </a:r>
            <a:r>
              <a:rPr lang="ko-KR" altLang="en-US" sz="2000" dirty="0">
                <a:latin typeface="+mn-ea"/>
              </a:rPr>
              <a:t>최적 </a:t>
            </a:r>
            <a:r>
              <a:rPr lang="en-US" altLang="ko-KR" sz="2000" dirty="0">
                <a:latin typeface="+mn-ea"/>
              </a:rPr>
              <a:t>Policy</a:t>
            </a:r>
            <a:r>
              <a:rPr lang="ko-KR" altLang="en-US" sz="2000" dirty="0">
                <a:latin typeface="+mn-ea"/>
              </a:rPr>
              <a:t>에 수렴한다</a:t>
            </a:r>
            <a:r>
              <a:rPr lang="en-US" altLang="ko-KR" sz="2000" dirty="0">
                <a:latin typeface="+mn-ea"/>
              </a:rPr>
              <a:t>. (Q</a:t>
            </a:r>
            <a:r>
              <a:rPr lang="en-US" altLang="ko-KR" sz="2000" baseline="-25000" dirty="0">
                <a:latin typeface="+mn-ea"/>
              </a:rPr>
              <a:t>i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→ </a:t>
            </a:r>
            <a:r>
              <a:rPr lang="en-US" altLang="ko-KR" sz="2000" dirty="0">
                <a:latin typeface="+mn-ea"/>
              </a:rPr>
              <a:t>Q*) as (</a:t>
            </a:r>
            <a:r>
              <a:rPr lang="en-US" altLang="ko-KR" sz="2000" dirty="0" err="1">
                <a:latin typeface="+mn-ea"/>
              </a:rPr>
              <a:t>i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→ ∞</a:t>
            </a:r>
            <a:r>
              <a:rPr lang="en-US" altLang="ko-KR" sz="2000" dirty="0">
                <a:latin typeface="+mn-ea"/>
              </a:rPr>
              <a:t>)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FE4C49F-2E63-43F9-811B-B5C1411623C4}"/>
                  </a:ext>
                </a:extLst>
              </p:cNvPr>
              <p:cNvSpPr txBox="1"/>
              <p:nvPr/>
            </p:nvSpPr>
            <p:spPr>
              <a:xfrm>
                <a:off x="3217787" y="5235323"/>
                <a:ext cx="5755343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b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d>
                        <m:d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</m:d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altLang="ko-KR" sz="2800" b="1"/>
                        <m:t>E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ko-KR" sz="2800" b="1" i="1">
                          <a:latin typeface="Cambria Math" panose="02040503050406030204" pitchFamily="18" charset="0"/>
                        </a:rPr>
                        <m:t>𝜸</m:t>
                      </m:r>
                      <m:sSub>
                        <m:sSub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  <m:sub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p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p>
                          <m:r>
                            <a:rPr lang="en-US" altLang="ko-KR" sz="2800" b="1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)|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𝒂</m:t>
                      </m:r>
                      <m:r>
                        <a:rPr lang="en-US" altLang="ko-KR" sz="2800" b="1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ko-KR" altLang="en-US" sz="2800" b="1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FE4C49F-2E63-43F9-811B-B5C1411623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17787" y="5235323"/>
                <a:ext cx="5755343" cy="4308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5513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02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24181"/>
            <a:ext cx="4010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err="1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7DC0A1-DA33-4121-B109-12C4D21CC59F}"/>
              </a:ext>
            </a:extLst>
          </p:cNvPr>
          <p:cNvSpPr txBox="1"/>
          <p:nvPr/>
        </p:nvSpPr>
        <p:spPr>
          <a:xfrm>
            <a:off x="1212188" y="1357053"/>
            <a:ext cx="9998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하지만 이러한 </a:t>
            </a:r>
            <a:r>
              <a:rPr lang="en-US" altLang="ko-KR" sz="2000" dirty="0">
                <a:latin typeface="+mn-ea"/>
              </a:rPr>
              <a:t>Action-Value Function</a:t>
            </a:r>
            <a:r>
              <a:rPr lang="ko-KR" altLang="en-US" sz="2000" dirty="0">
                <a:latin typeface="+mn-ea"/>
              </a:rPr>
              <a:t>은 각 </a:t>
            </a:r>
            <a:r>
              <a:rPr lang="en-US" altLang="ko-KR" sz="2000" dirty="0">
                <a:latin typeface="+mn-ea"/>
              </a:rPr>
              <a:t>Sequence</a:t>
            </a:r>
            <a:r>
              <a:rPr lang="ko-KR" altLang="en-US" sz="2000" dirty="0">
                <a:latin typeface="+mn-ea"/>
              </a:rPr>
              <a:t>에 대해 독립적으로 </a:t>
            </a:r>
            <a:r>
              <a:rPr lang="en-US" altLang="ko-KR" sz="2000" dirty="0">
                <a:latin typeface="+mn-ea"/>
              </a:rPr>
              <a:t>	 	 	         	 </a:t>
            </a:r>
            <a:r>
              <a:rPr lang="ko-KR" altLang="en-US" sz="2000" dirty="0">
                <a:latin typeface="+mn-ea"/>
              </a:rPr>
              <a:t>측정되므로 비현실적임</a:t>
            </a:r>
            <a:r>
              <a:rPr lang="en-US" altLang="ko-KR" sz="2000" dirty="0">
                <a:latin typeface="+mn-ea"/>
              </a:rPr>
              <a:t>.</a:t>
            </a:r>
            <a:endParaRPr lang="ko-KR" altLang="en-US" sz="2000" baseline="-25000" dirty="0">
              <a:latin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E811DC8-9B1D-45F9-80CA-509EB5F0EDBF}"/>
                  </a:ext>
                </a:extLst>
              </p:cNvPr>
              <p:cNvSpPr txBox="1"/>
              <p:nvPr/>
            </p:nvSpPr>
            <p:spPr>
              <a:xfrm>
                <a:off x="1212188" y="2176786"/>
                <a:ext cx="1044672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>
                    <a:latin typeface="+mn-ea"/>
                  </a:rPr>
                  <a:t>ㆍ </a:t>
                </a:r>
                <a:r>
                  <a:rPr lang="en-US" altLang="ko-KR" sz="2000" dirty="0">
                    <a:latin typeface="+mn-ea"/>
                  </a:rPr>
                  <a:t>θ</a:t>
                </a:r>
                <a:r>
                  <a:rPr lang="ko-KR" altLang="en-US" sz="2000" dirty="0">
                    <a:latin typeface="+mn-ea"/>
                  </a:rPr>
                  <a:t>를 </a:t>
                </a:r>
                <a:r>
                  <a:rPr lang="en-US" altLang="ko-KR" sz="2000" dirty="0">
                    <a:latin typeface="+mn-ea"/>
                  </a:rPr>
                  <a:t>Weight</a:t>
                </a:r>
                <a:r>
                  <a:rPr lang="ko-KR" altLang="en-US" sz="2000" dirty="0">
                    <a:latin typeface="+mn-ea"/>
                  </a:rPr>
                  <a:t>로 갖는 </a:t>
                </a:r>
                <a:r>
                  <a:rPr lang="en-US" altLang="ko-KR" sz="2000" dirty="0">
                    <a:latin typeface="+mn-ea"/>
                  </a:rPr>
                  <a:t>Non-Linear Network Function Approximator</a:t>
                </a:r>
                <a:r>
                  <a:rPr lang="ko-KR" altLang="en-US" sz="2000" dirty="0">
                    <a:latin typeface="+mn-ea"/>
                  </a:rPr>
                  <a:t>를 통해 근사</a:t>
                </a:r>
                <a:r>
                  <a:rPr lang="en-US" altLang="ko-KR" sz="2000" dirty="0">
                    <a:latin typeface="+mn-ea"/>
                  </a:rPr>
                  <a:t>.</a:t>
                </a:r>
                <a:r>
                  <a:rPr lang="ko-KR" altLang="en-US" sz="2000" dirty="0">
                    <a:latin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2000" b="0" i="0" smtClean="0">
                        <a:latin typeface="Cambria Math" panose="02040503050406030204" pitchFamily="18" charset="0"/>
                      </a:rPr>
                      <m:t>          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</a:rPr>
                      <m:t>𝑸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</a:rPr>
                      <m:t>𝒔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</a:rPr>
                      <m:t>𝒂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</a:rPr>
                      <m:t> ;</m:t>
                    </m:r>
                    <m:r>
                      <a:rPr lang="en-US" altLang="ko-KR" sz="2000" b="1" i="1">
                        <a:latin typeface="Cambria Math" panose="02040503050406030204" pitchFamily="18" charset="0"/>
                      </a:rPr>
                      <m:t>𝜽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ko-KR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</m:oMath>
                </a14:m>
                <a:r>
                  <a:rPr lang="en-US" altLang="ko-KR" sz="2000" b="1" dirty="0">
                    <a:latin typeface="+mn-ea"/>
                  </a:rPr>
                  <a:t> Q*(s, a)</a:t>
                </a:r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E811DC8-9B1D-45F9-80CA-509EB5F0ED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2188" y="2176786"/>
                <a:ext cx="10446723" cy="707886"/>
              </a:xfrm>
              <a:prstGeom prst="rect">
                <a:avLst/>
              </a:prstGeom>
              <a:blipFill>
                <a:blip r:embed="rId2"/>
                <a:stretch>
                  <a:fillRect l="-642" t="-4310" b="-146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3819797B-AA36-4D79-8634-2FB7C2F5F3A6}"/>
              </a:ext>
            </a:extLst>
          </p:cNvPr>
          <p:cNvSpPr txBox="1"/>
          <p:nvPr/>
        </p:nvSpPr>
        <p:spPr>
          <a:xfrm>
            <a:off x="1212188" y="2945175"/>
            <a:ext cx="10446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θ</a:t>
            </a:r>
            <a:r>
              <a:rPr lang="ko-KR" altLang="en-US" sz="2000" dirty="0">
                <a:latin typeface="+mn-ea"/>
              </a:rPr>
              <a:t>를 학습시키기 위해 </a:t>
            </a:r>
            <a:r>
              <a:rPr lang="en-US" altLang="ko-KR" sz="2000" dirty="0" err="1">
                <a:latin typeface="+mn-ea"/>
              </a:rPr>
              <a:t>i</a:t>
            </a:r>
            <a:r>
              <a:rPr lang="ko-KR" altLang="en-US" sz="2000" dirty="0">
                <a:latin typeface="+mn-ea"/>
              </a:rPr>
              <a:t>번째 </a:t>
            </a:r>
            <a:r>
              <a:rPr lang="en-US" altLang="ko-KR" sz="2000" dirty="0">
                <a:latin typeface="+mn-ea"/>
              </a:rPr>
              <a:t>Iteration</a:t>
            </a:r>
            <a:r>
              <a:rPr lang="ko-KR" altLang="en-US" sz="2000" dirty="0">
                <a:latin typeface="+mn-ea"/>
              </a:rPr>
              <a:t>에서 다음과 같은 </a:t>
            </a:r>
            <a:r>
              <a:rPr lang="en-US" altLang="ko-KR" sz="2000" dirty="0">
                <a:latin typeface="+mn-ea"/>
              </a:rPr>
              <a:t>loss function</a:t>
            </a:r>
            <a:r>
              <a:rPr lang="ko-KR" altLang="en-US" sz="2000" dirty="0">
                <a:latin typeface="+mn-ea"/>
              </a:rPr>
              <a:t>을 갖게 하여 </a:t>
            </a:r>
            <a:r>
              <a:rPr lang="en-US" altLang="ko-KR" sz="2000" dirty="0">
                <a:latin typeface="+mn-ea"/>
              </a:rPr>
              <a:t>θ</a:t>
            </a:r>
            <a:r>
              <a:rPr lang="ko-KR" altLang="en-US" sz="2000" dirty="0">
                <a:latin typeface="+mn-ea"/>
              </a:rPr>
              <a:t>가 </a:t>
            </a:r>
            <a:r>
              <a:rPr lang="en-US" altLang="ko-KR" sz="2000" dirty="0">
                <a:latin typeface="+mn-ea"/>
              </a:rPr>
              <a:t>	 	 </a:t>
            </a:r>
            <a:r>
              <a:rPr lang="ko-KR" altLang="en-US" sz="2000" dirty="0">
                <a:latin typeface="+mn-ea"/>
              </a:rPr>
              <a:t>수렴할 때 까지 반복시키고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여기서 </a:t>
            </a:r>
            <a:r>
              <a:rPr lang="en-US" altLang="ko-KR" sz="2000" dirty="0" err="1">
                <a:latin typeface="+mn-ea"/>
              </a:rPr>
              <a:t>y</a:t>
            </a:r>
            <a:r>
              <a:rPr lang="en-US" altLang="ko-KR" sz="2000" baseline="-25000" dirty="0" err="1">
                <a:latin typeface="+mn-ea"/>
              </a:rPr>
              <a:t>i</a:t>
            </a:r>
            <a:r>
              <a:rPr lang="ko-KR" altLang="en-US" sz="2000" dirty="0">
                <a:latin typeface="+mn-ea"/>
              </a:rPr>
              <a:t>는 </a:t>
            </a:r>
            <a:r>
              <a:rPr lang="en-US" altLang="ko-KR" sz="2000" dirty="0">
                <a:latin typeface="+mn-ea"/>
              </a:rPr>
              <a:t>Iteration</a:t>
            </a:r>
            <a:r>
              <a:rPr lang="ko-KR" altLang="en-US" sz="2000" dirty="0">
                <a:latin typeface="+mn-ea"/>
              </a:rPr>
              <a:t>의 </a:t>
            </a:r>
            <a:r>
              <a:rPr lang="en-US" altLang="ko-KR" sz="2000" dirty="0">
                <a:latin typeface="+mn-ea"/>
              </a:rPr>
              <a:t>target value</a:t>
            </a:r>
            <a:r>
              <a:rPr lang="ko-KR" altLang="en-US" sz="2000" dirty="0">
                <a:latin typeface="+mn-ea"/>
              </a:rPr>
              <a:t>이다</a:t>
            </a:r>
            <a:r>
              <a:rPr lang="en-US" altLang="ko-KR" sz="2000" dirty="0">
                <a:latin typeface="+mn-ea"/>
              </a:rPr>
              <a:t>.</a:t>
            </a:r>
            <a:r>
              <a:rPr lang="ko-KR" altLang="en-US" sz="2000" dirty="0">
                <a:latin typeface="+mn-ea"/>
              </a:rPr>
              <a:t> </a:t>
            </a:r>
            <a:endParaRPr lang="en-US" altLang="ko-KR" sz="2000" baseline="-25000" dirty="0">
              <a:latin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8A80FA-FF6B-430A-A89A-3C4B4C30449A}"/>
              </a:ext>
            </a:extLst>
          </p:cNvPr>
          <p:cNvSpPr txBox="1"/>
          <p:nvPr/>
        </p:nvSpPr>
        <p:spPr>
          <a:xfrm>
            <a:off x="5316239" y="5518701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Environment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2FD6A8-2A00-4FDC-8069-E4DEC5C47DA1}"/>
              </a:ext>
            </a:extLst>
          </p:cNvPr>
          <p:cNvSpPr txBox="1"/>
          <p:nvPr/>
        </p:nvSpPr>
        <p:spPr>
          <a:xfrm>
            <a:off x="1212188" y="4645762"/>
            <a:ext cx="45336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θ</a:t>
            </a:r>
            <a:r>
              <a:rPr lang="en-US" altLang="ko-KR" sz="2000" baseline="-25000" dirty="0">
                <a:latin typeface="+mn-ea"/>
              </a:rPr>
              <a:t>i-1</a:t>
            </a:r>
            <a:r>
              <a:rPr lang="en-US" altLang="ko-KR" sz="2000" dirty="0">
                <a:latin typeface="+mn-ea"/>
              </a:rPr>
              <a:t> L</a:t>
            </a:r>
            <a:r>
              <a:rPr lang="en-US" altLang="ko-KR" sz="2000" baseline="-25000" dirty="0">
                <a:latin typeface="+mn-ea"/>
              </a:rPr>
              <a:t>i</a:t>
            </a:r>
            <a:r>
              <a:rPr lang="en-US" altLang="ko-KR" sz="2000" dirty="0">
                <a:latin typeface="+mn-ea"/>
              </a:rPr>
              <a:t>(</a:t>
            </a:r>
            <a:r>
              <a:rPr lang="en-US" altLang="ko-KR" sz="2000" dirty="0" err="1">
                <a:latin typeface="+mn-ea"/>
              </a:rPr>
              <a:t>θ</a:t>
            </a:r>
            <a:r>
              <a:rPr lang="en-US" altLang="ko-KR" sz="2000" baseline="-25000" dirty="0" err="1">
                <a:latin typeface="+mn-ea"/>
              </a:rPr>
              <a:t>i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를 최적화할 때 정해진다</a:t>
            </a:r>
            <a:r>
              <a:rPr lang="en-US" altLang="ko-KR" sz="2000" dirty="0">
                <a:latin typeface="+mn-ea"/>
              </a:rPr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FE4C49F-2E63-43F9-811B-B5C1411623C4}"/>
                  </a:ext>
                </a:extLst>
              </p:cNvPr>
              <p:cNvSpPr txBox="1"/>
              <p:nvPr/>
            </p:nvSpPr>
            <p:spPr>
              <a:xfrm>
                <a:off x="1248912" y="3929091"/>
                <a:ext cx="9962013" cy="4351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𝑳</m:t>
                          </m:r>
                        </m:e>
                        <m:sub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en-US" altLang="ko-KR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ko-KR" altLang="en-US" sz="2000" b="1" i="1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altLang="ko-KR" sz="2000" b="1"/>
                            <m:t>E</m:t>
                          </m:r>
                        </m:e>
                        <m: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lang="ko-KR" altLang="en-US" sz="2000" b="1" i="1" smtClean="0">
                              <a:latin typeface="Cambria Math" panose="02040503050406030204" pitchFamily="18" charset="0"/>
                            </a:rPr>
                            <m:t>𝝆</m:t>
                          </m:r>
                          <m:d>
                            <m:dPr>
                              <m:ctrlP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𝑸</m:t>
                          </m:r>
                          <m:d>
                            <m:dPr>
                              <m:ctrlP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sSub>
                                <m:sSubPr>
                                  <m:ctrlPr>
                                    <a:rPr lang="en-US" altLang="ko-KR" sz="20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i="1" smtClean="0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  <m:sub>
                                  <m:r>
                                    <a:rPr lang="en-US" altLang="ko-KR" sz="2000" b="1" i="1" smtClean="0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d>
                          <m:sSup>
                            <m:sSupPr>
                              <m:ctrlP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𝒘𝒉𝒆𝒓𝒆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𝑬</m:t>
                          </m:r>
                        </m:e>
                        <m:sub>
                          <m:sSup>
                            <m:sSupPr>
                              <m:ctrlP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p>
                              <m: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lang="ko-KR" altLang="en-US" sz="2000" b="1" i="1" smtClean="0">
                              <a:latin typeface="Cambria Math" panose="02040503050406030204" pitchFamily="18" charset="0"/>
                            </a:rPr>
                            <m:t>𝜺</m:t>
                          </m:r>
                        </m:sub>
                      </m:sSub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ko-KR" altLang="en-US" sz="2000" b="1" i="1" smtClean="0">
                          <a:latin typeface="Cambria Math" panose="02040503050406030204" pitchFamily="18" charset="0"/>
                        </a:rPr>
                        <m:t>𝜸</m:t>
                      </m:r>
                      <m:func>
                        <m:funcPr>
                          <m:ctrlPr>
                            <a:rPr lang="en-US" altLang="ko-KR" sz="2000" b="1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200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sSup>
                                <m:sSupPr>
                                  <m:ctrlP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lim>
                          </m:limLow>
                        </m:fName>
                        <m:e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</m:func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p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p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;</m:t>
                      </m:r>
                      <m:sSub>
                        <m:sSub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)|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𝒂</m:t>
                      </m:r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ko-KR" altLang="en-US" sz="2000" b="1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FE4C49F-2E63-43F9-811B-B5C1411623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8912" y="3929091"/>
                <a:ext cx="9962013" cy="435119"/>
              </a:xfrm>
              <a:prstGeom prst="rect">
                <a:avLst/>
              </a:prstGeom>
              <a:blipFill>
                <a:blip r:embed="rId3"/>
                <a:stretch>
                  <a:fillRect l="-551" r="-918" b="-985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EFEA4564-C19F-4B84-80AE-C7C8D0231EB3}"/>
              </a:ext>
            </a:extLst>
          </p:cNvPr>
          <p:cNvSpPr txBox="1"/>
          <p:nvPr/>
        </p:nvSpPr>
        <p:spPr>
          <a:xfrm>
            <a:off x="6584404" y="4408651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Y</a:t>
            </a:r>
            <a:r>
              <a:rPr lang="en-US" altLang="ko-KR" b="1" baseline="-25000" dirty="0"/>
              <a:t>i</a:t>
            </a:r>
            <a:r>
              <a:rPr lang="en-US" altLang="ko-KR" b="1" dirty="0"/>
              <a:t> : target value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371905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02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24181"/>
            <a:ext cx="4010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 err="1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7DC0A1-DA33-4121-B109-12C4D21CC59F}"/>
              </a:ext>
            </a:extLst>
          </p:cNvPr>
          <p:cNvSpPr txBox="1"/>
          <p:nvPr/>
        </p:nvSpPr>
        <p:spPr>
          <a:xfrm>
            <a:off x="1212188" y="1357053"/>
            <a:ext cx="9998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결과적으로 아래와 같은 식을 얻게 됨</a:t>
            </a:r>
            <a:r>
              <a:rPr lang="en-US" altLang="ko-KR" sz="2000" dirty="0">
                <a:latin typeface="+mn-ea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8A80FA-FF6B-430A-A89A-3C4B4C30449A}"/>
              </a:ext>
            </a:extLst>
          </p:cNvPr>
          <p:cNvSpPr txBox="1"/>
          <p:nvPr/>
        </p:nvSpPr>
        <p:spPr>
          <a:xfrm>
            <a:off x="5316239" y="5518701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Environment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2FD6A8-2A00-4FDC-8069-E4DEC5C47DA1}"/>
              </a:ext>
            </a:extLst>
          </p:cNvPr>
          <p:cNvSpPr txBox="1"/>
          <p:nvPr/>
        </p:nvSpPr>
        <p:spPr>
          <a:xfrm>
            <a:off x="1193137" y="4633337"/>
            <a:ext cx="6942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Emulation</a:t>
            </a:r>
            <a:r>
              <a:rPr lang="ko-KR" altLang="en-US" sz="2000" dirty="0">
                <a:latin typeface="+mn-ea"/>
              </a:rPr>
              <a:t>에 대해 고려하지 않은 </a:t>
            </a:r>
            <a:r>
              <a:rPr lang="en-US" altLang="ko-KR" sz="2000" dirty="0">
                <a:latin typeface="+mn-ea"/>
              </a:rPr>
              <a:t>Model-Free 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FE4C49F-2E63-43F9-811B-B5C1411623C4}"/>
                  </a:ext>
                </a:extLst>
              </p:cNvPr>
              <p:cNvSpPr txBox="1"/>
              <p:nvPr/>
            </p:nvSpPr>
            <p:spPr>
              <a:xfrm>
                <a:off x="1114452" y="2848686"/>
                <a:ext cx="9962013" cy="49058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sz="2000" b="1" i="1" smtClean="0">
                              <a:latin typeface="Cambria Math" panose="02040503050406030204" pitchFamily="18" charset="0"/>
                            </a:rPr>
                            <m:t>𝛁</m:t>
                          </m:r>
                          <m:r>
                            <m:rPr>
                              <m:sty m:val="p"/>
                            </m:rPr>
                            <a:rPr lang="en-US" altLang="ko-KR" sz="2000" b="1" i="1" baseline="-25000">
                              <a:latin typeface="Cambria Math" panose="02040503050406030204" pitchFamily="18" charset="0"/>
                            </a:rPr>
                            <m:t>θ</m:t>
                          </m:r>
                          <m:r>
                            <a:rPr lang="en-US" altLang="ko-KR" sz="2000" b="1" i="1" baseline="-25000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𝑳</m:t>
                          </m:r>
                        </m:e>
                        <m:sub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en-US" altLang="ko-KR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ko-KR" altLang="en-US" sz="2000" b="1" i="1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altLang="ko-KR" sz="2000" b="1"/>
                            <m:t>E</m:t>
                          </m:r>
                        </m:e>
                        <m: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lang="ko-KR" altLang="en-US" sz="2000" b="1" i="1" smtClean="0">
                              <a:latin typeface="Cambria Math" panose="02040503050406030204" pitchFamily="18" charset="0"/>
                            </a:rPr>
                            <m:t>𝝆</m:t>
                          </m:r>
                          <m:d>
                            <m:dPr>
                              <m:ctrlP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</m:e>
                          </m:d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sSup>
                            <m:sSup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p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lang="ko-KR" altLang="en-US" sz="2000" b="1" i="1">
                              <a:latin typeface="Cambria Math" panose="02040503050406030204" pitchFamily="18" charset="0"/>
                            </a:rPr>
                            <m:t>𝜺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unc>
                            <m:func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ko-KR" sz="200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sSup>
                                    <m:sSupPr>
                                      <m:ctrlP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lim>
                              </m:limLow>
                            </m:fName>
                            <m:e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</m:func>
                          <m:d>
                            <m:d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𝒔</m:t>
                                  </m:r>
                                </m:e>
                                <m:sup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𝒂</m:t>
                                  </m:r>
                                </m:e>
                                <m:sup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sSub>
                                <m:sSubPr>
                                  <m:ctrlP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ko-KR" sz="2000" b="1" i="1" smtClean="0">
                                      <a:latin typeface="Cambria Math" panose="02040503050406030204" pitchFamily="18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𝑸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))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altLang="ko-KR" sz="20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𝛁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ko-KR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θ</m:t>
                              </m:r>
                              <m:r>
                                <a:rPr lang="en-US" altLang="ko-KR" sz="2000" b="1" i="1" baseline="-2500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𝑸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m:rPr>
                              <m:sty m:val="p"/>
                            </m:rP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θ</m:t>
                          </m:r>
                          <m:r>
                            <a:rPr lang="en-US" altLang="ko-KR" sz="2000" b="1" i="1" baseline="-25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ko-KR" altLang="en-US" sz="2000" b="1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FE4C49F-2E63-43F9-811B-B5C1411623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452" y="2848686"/>
                <a:ext cx="9962013" cy="49058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603180FD-1E1B-4928-AB19-40BB00D2209F}"/>
              </a:ext>
            </a:extLst>
          </p:cNvPr>
          <p:cNvSpPr txBox="1"/>
          <p:nvPr/>
        </p:nvSpPr>
        <p:spPr>
          <a:xfrm>
            <a:off x="1193137" y="5154053"/>
            <a:ext cx="6450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en-US" altLang="ko-KR" sz="2000" dirty="0">
                <a:latin typeface="+mn-ea"/>
              </a:rPr>
              <a:t> Learning Policy</a:t>
            </a:r>
            <a:r>
              <a:rPr lang="ko-KR" altLang="en-US" sz="2000" dirty="0">
                <a:latin typeface="+mn-ea"/>
              </a:rPr>
              <a:t>와 </a:t>
            </a:r>
            <a:r>
              <a:rPr lang="en-US" altLang="ko-KR" sz="2000" dirty="0">
                <a:latin typeface="+mn-ea"/>
              </a:rPr>
              <a:t>Behavior Policy</a:t>
            </a:r>
            <a:r>
              <a:rPr lang="ko-KR" altLang="en-US" sz="2000" dirty="0">
                <a:latin typeface="+mn-ea"/>
              </a:rPr>
              <a:t>가 다른 </a:t>
            </a:r>
            <a:r>
              <a:rPr lang="en-US" altLang="ko-KR" sz="2000" dirty="0">
                <a:latin typeface="+mn-ea"/>
              </a:rPr>
              <a:t>Off-Policy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FEA81A9F-D12F-401C-B5AB-6ED6D22DE977}"/>
                  </a:ext>
                </a:extLst>
              </p:cNvPr>
              <p:cNvSpPr/>
              <p:nvPr/>
            </p:nvSpPr>
            <p:spPr>
              <a:xfrm>
                <a:off x="6612994" y="1343075"/>
                <a:ext cx="3833998" cy="41408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𝑳</m:t>
                          </m:r>
                        </m:e>
                        <m:sub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en-US" altLang="ko-KR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ko-KR" altLang="en-US" b="1" i="1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altLang="ko-KR" b="1"/>
                            <m:t>E</m:t>
                          </m:r>
                        </m:e>
                        <m:sub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lang="ko-KR" altLang="en-US" b="1" i="1">
                              <a:latin typeface="Cambria Math" panose="02040503050406030204" pitchFamily="18" charset="0"/>
                            </a:rPr>
                            <m:t>𝝆</m:t>
                          </m:r>
                          <m:d>
                            <m:dPr>
                              <m:ctrlP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</m:e>
                          </m:d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ko-KR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𝑸</m:t>
                          </m:r>
                          <m:d>
                            <m:dPr>
                              <m:ctrlP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𝒂</m:t>
                              </m:r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sSub>
                                <m:sSubPr>
                                  <m:ctrlPr>
                                    <a:rPr lang="en-US" altLang="ko-KR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  <m:sub>
                                  <m:r>
                                    <a:rPr lang="en-US" altLang="ko-KR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d>
                          <m:sSup>
                            <m:sSupPr>
                              <m:ctrlP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FEA81A9F-D12F-401C-B5AB-6ED6D22DE9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2994" y="1343075"/>
                <a:ext cx="3833998" cy="414088"/>
              </a:xfrm>
              <a:prstGeom prst="rect">
                <a:avLst/>
              </a:prstGeom>
              <a:blipFill>
                <a:blip r:embed="rId3"/>
                <a:stretch>
                  <a:fillRect b="-735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연결선: 구부러짐 8">
            <a:extLst>
              <a:ext uri="{FF2B5EF4-FFF2-40B4-BE49-F238E27FC236}">
                <a16:creationId xmlns:a16="http://schemas.microsoft.com/office/drawing/2014/main" id="{699C7E5D-B491-4C4F-B2D5-66C0104956E8}"/>
              </a:ext>
            </a:extLst>
          </p:cNvPr>
          <p:cNvCxnSpPr>
            <a:cxnSpLocks/>
            <a:stCxn id="16" idx="4"/>
            <a:endCxn id="15" idx="0"/>
          </p:cNvCxnSpPr>
          <p:nvPr/>
        </p:nvCxnSpPr>
        <p:spPr>
          <a:xfrm rot="5400000">
            <a:off x="6859950" y="1006651"/>
            <a:ext cx="1077545" cy="260652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" name="타원 15">
            <a:extLst>
              <a:ext uri="{FF2B5EF4-FFF2-40B4-BE49-F238E27FC236}">
                <a16:creationId xmlns:a16="http://schemas.microsoft.com/office/drawing/2014/main" id="{89AB4512-D8BE-439F-AEE7-3E9C06A08EAD}"/>
              </a:ext>
            </a:extLst>
          </p:cNvPr>
          <p:cNvSpPr/>
          <p:nvPr/>
        </p:nvSpPr>
        <p:spPr>
          <a:xfrm>
            <a:off x="8504518" y="1386213"/>
            <a:ext cx="394932" cy="384928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D87295B-8DBB-43B6-BFD7-4B10CC28A663}"/>
              </a:ext>
            </a:extLst>
          </p:cNvPr>
          <p:cNvSpPr/>
          <p:nvPr/>
        </p:nvSpPr>
        <p:spPr>
          <a:xfrm>
            <a:off x="4648200" y="2848686"/>
            <a:ext cx="2686050" cy="490584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1D8EF93-17FD-488C-8560-09DC133F8681}"/>
              </a:ext>
            </a:extLst>
          </p:cNvPr>
          <p:cNvSpPr/>
          <p:nvPr/>
        </p:nvSpPr>
        <p:spPr>
          <a:xfrm>
            <a:off x="8952193" y="1303316"/>
            <a:ext cx="1304754" cy="49360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C68136FC-2FEC-47DE-BF69-27DE787C2918}"/>
              </a:ext>
            </a:extLst>
          </p:cNvPr>
          <p:cNvSpPr/>
          <p:nvPr/>
        </p:nvSpPr>
        <p:spPr>
          <a:xfrm>
            <a:off x="7501235" y="2845665"/>
            <a:ext cx="2755711" cy="493605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연결선: 구부러짐 27">
            <a:extLst>
              <a:ext uri="{FF2B5EF4-FFF2-40B4-BE49-F238E27FC236}">
                <a16:creationId xmlns:a16="http://schemas.microsoft.com/office/drawing/2014/main" id="{4F404A17-E8FF-4F37-8BD0-AAE85142D874}"/>
              </a:ext>
            </a:extLst>
          </p:cNvPr>
          <p:cNvCxnSpPr>
            <a:cxnSpLocks/>
            <a:stCxn id="26" idx="4"/>
            <a:endCxn id="27" idx="0"/>
          </p:cNvCxnSpPr>
          <p:nvPr/>
        </p:nvCxnSpPr>
        <p:spPr>
          <a:xfrm rot="5400000">
            <a:off x="8717459" y="1958554"/>
            <a:ext cx="1048744" cy="72547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9F5B2FF-2869-46A7-9604-B03F53979912}"/>
              </a:ext>
            </a:extLst>
          </p:cNvPr>
          <p:cNvSpPr txBox="1"/>
          <p:nvPr/>
        </p:nvSpPr>
        <p:spPr>
          <a:xfrm>
            <a:off x="8374200" y="210141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미분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47F00B36-23D7-41E7-B40A-5161C9482D89}"/>
                  </a:ext>
                </a:extLst>
              </p:cNvPr>
              <p:cNvSpPr/>
              <p:nvPr/>
            </p:nvSpPr>
            <p:spPr>
              <a:xfrm>
                <a:off x="3895916" y="2093433"/>
                <a:ext cx="4533869" cy="4639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𝑬</m:t>
                          </m:r>
                        </m:e>
                        <m:sub>
                          <m:sSup>
                            <m:sSupPr>
                              <m:ctrlP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p>
                              <m: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lang="ko-KR" altLang="en-US" b="1" i="1">
                              <a:latin typeface="Cambria Math" panose="02040503050406030204" pitchFamily="18" charset="0"/>
                            </a:rPr>
                            <m:t>𝜺</m:t>
                          </m:r>
                        </m:sub>
                      </m:sSub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ko-KR" altLang="en-US" b="1" i="1">
                          <a:latin typeface="Cambria Math" panose="02040503050406030204" pitchFamily="18" charset="0"/>
                        </a:rPr>
                        <m:t>𝜸</m:t>
                      </m:r>
                      <m:func>
                        <m:funcPr>
                          <m:ctrlPr>
                            <a:rPr lang="en-US" altLang="ko-KR" b="1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ko-KR" b="1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ko-KR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sSup>
                                <m:s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lim>
                          </m:limLow>
                        </m:fName>
                        <m:e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𝑸</m:t>
                          </m:r>
                        </m:e>
                      </m:func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altLang="ko-KR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  <m:sup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altLang="ko-KR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p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;</m:t>
                      </m:r>
                      <m:sSub>
                        <m:sSubPr>
                          <m:ctrlPr>
                            <a:rPr lang="en-US" altLang="ko-KR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)|</m:t>
                      </m:r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𝒂</m:t>
                      </m:r>
                      <m:r>
                        <a:rPr lang="en-US" altLang="ko-KR" b="1" i="1">
                          <a:latin typeface="Cambria Math" panose="02040503050406030204" pitchFamily="18" charset="0"/>
                        </a:rPr>
                        <m:t>])′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47F00B36-23D7-41E7-B40A-5161C9482D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5916" y="2093433"/>
                <a:ext cx="4533869" cy="4639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TextBox 31">
            <a:extLst>
              <a:ext uri="{FF2B5EF4-FFF2-40B4-BE49-F238E27FC236}">
                <a16:creationId xmlns:a16="http://schemas.microsoft.com/office/drawing/2014/main" id="{7E7AA46F-3B0B-4493-9B3C-530D2B85C2B2}"/>
              </a:ext>
            </a:extLst>
          </p:cNvPr>
          <p:cNvSpPr txBox="1"/>
          <p:nvPr/>
        </p:nvSpPr>
        <p:spPr>
          <a:xfrm>
            <a:off x="1683495" y="3334065"/>
            <a:ext cx="290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LOSS Function Minimize!!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E08D669-4053-4EC6-8977-3ADE1F039038}"/>
              </a:ext>
            </a:extLst>
          </p:cNvPr>
          <p:cNvSpPr txBox="1"/>
          <p:nvPr/>
        </p:nvSpPr>
        <p:spPr>
          <a:xfrm>
            <a:off x="1683495" y="3788301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SGD</a:t>
            </a:r>
            <a:r>
              <a:rPr lang="ko-KR" altLang="en-US" b="1" dirty="0"/>
              <a:t>사용</a:t>
            </a:r>
          </a:p>
        </p:txBody>
      </p:sp>
    </p:spTree>
    <p:extLst>
      <p:ext uri="{BB962C8B-B14F-4D97-AF65-F5344CB8AC3E}">
        <p14:creationId xmlns:p14="http://schemas.microsoft.com/office/powerpoint/2010/main" val="910974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02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Deep-Q Network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7DC0A1-DA33-4121-B109-12C4D21CC59F}"/>
              </a:ext>
            </a:extLst>
          </p:cNvPr>
          <p:cNvSpPr txBox="1"/>
          <p:nvPr/>
        </p:nvSpPr>
        <p:spPr>
          <a:xfrm>
            <a:off x="1269336" y="1587421"/>
            <a:ext cx="9998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Agent</a:t>
            </a:r>
            <a:r>
              <a:rPr lang="ko-KR" altLang="en-US" sz="2000" dirty="0">
                <a:latin typeface="+mn-ea"/>
              </a:rPr>
              <a:t>가 매 </a:t>
            </a:r>
            <a:r>
              <a:rPr lang="en-US" altLang="ko-KR" sz="2000" dirty="0">
                <a:latin typeface="+mn-ea"/>
              </a:rPr>
              <a:t>time-step</a:t>
            </a:r>
            <a:r>
              <a:rPr lang="ko-KR" altLang="en-US" sz="2000" dirty="0">
                <a:latin typeface="+mn-ea"/>
              </a:rPr>
              <a:t>마다 했던 </a:t>
            </a:r>
            <a:r>
              <a:rPr lang="en-US" altLang="ko-KR" sz="2000" dirty="0">
                <a:latin typeface="+mn-ea"/>
              </a:rPr>
              <a:t>Experience(e</a:t>
            </a:r>
            <a:r>
              <a:rPr lang="en-US" altLang="ko-KR" sz="2000" baseline="-25000" dirty="0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들을 </a:t>
            </a:r>
            <a:r>
              <a:rPr lang="en-US" altLang="ko-KR" sz="2000" dirty="0">
                <a:latin typeface="+mn-ea"/>
              </a:rPr>
              <a:t>Experience Replay</a:t>
            </a:r>
            <a:r>
              <a:rPr lang="ko-KR" altLang="en-US" sz="2000" dirty="0">
                <a:latin typeface="+mn-ea"/>
              </a:rPr>
              <a:t>에 저장</a:t>
            </a:r>
            <a:endParaRPr lang="en-US" altLang="ko-KR" sz="2000" dirty="0">
              <a:latin typeface="+mn-ea"/>
            </a:endParaRPr>
          </a:p>
          <a:p>
            <a:r>
              <a:rPr lang="en-US" altLang="ko-KR" sz="2000" dirty="0">
                <a:latin typeface="+mn-ea"/>
              </a:rPr>
              <a:t>	e</a:t>
            </a:r>
            <a:r>
              <a:rPr lang="en-US" altLang="ko-KR" sz="2000" baseline="-25000" dirty="0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 = (</a:t>
            </a:r>
            <a:r>
              <a:rPr lang="en-US" altLang="ko-KR" sz="2000" dirty="0" err="1">
                <a:latin typeface="+mn-ea"/>
              </a:rPr>
              <a:t>s</a:t>
            </a:r>
            <a:r>
              <a:rPr lang="en-US" altLang="ko-KR" sz="2000" baseline="-25000" dirty="0" err="1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, a</a:t>
            </a:r>
            <a:r>
              <a:rPr lang="en-US" altLang="ko-KR" sz="2000" baseline="-25000" dirty="0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, r</a:t>
            </a:r>
            <a:r>
              <a:rPr lang="en-US" altLang="ko-KR" sz="2000" baseline="-25000" dirty="0">
                <a:latin typeface="+mn-ea"/>
              </a:rPr>
              <a:t>t</a:t>
            </a:r>
            <a:r>
              <a:rPr lang="en-US" altLang="ko-KR" sz="2000" dirty="0">
                <a:latin typeface="+mn-ea"/>
              </a:rPr>
              <a:t>, s</a:t>
            </a:r>
            <a:r>
              <a:rPr lang="en-US" altLang="ko-KR" sz="2000" baseline="-25000" dirty="0">
                <a:latin typeface="+mn-ea"/>
              </a:rPr>
              <a:t>t+1</a:t>
            </a:r>
            <a:r>
              <a:rPr lang="en-US" altLang="ko-KR" sz="2000" dirty="0">
                <a:latin typeface="+mn-ea"/>
              </a:rPr>
              <a:t>) stored in D = e</a:t>
            </a:r>
            <a:r>
              <a:rPr lang="en-US" altLang="ko-KR" sz="2000" baseline="-25000" dirty="0">
                <a:latin typeface="+mn-ea"/>
              </a:rPr>
              <a:t>1</a:t>
            </a:r>
            <a:r>
              <a:rPr lang="en-US" altLang="ko-KR" sz="2000" dirty="0">
                <a:latin typeface="+mn-ea"/>
              </a:rPr>
              <a:t>, …, </a:t>
            </a:r>
            <a:r>
              <a:rPr lang="en-US" altLang="ko-KR" sz="2000" dirty="0" err="1">
                <a:latin typeface="+mn-ea"/>
              </a:rPr>
              <a:t>e</a:t>
            </a:r>
            <a:r>
              <a:rPr lang="en-US" altLang="ko-KR" sz="2000" baseline="-25000" dirty="0" err="1">
                <a:latin typeface="+mn-ea"/>
              </a:rPr>
              <a:t>N</a:t>
            </a:r>
            <a:endParaRPr lang="en-US" altLang="ko-KR" sz="2000" baseline="-25000" dirty="0">
              <a:latin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8A80FA-FF6B-430A-A89A-3C4B4C30449A}"/>
              </a:ext>
            </a:extLst>
          </p:cNvPr>
          <p:cNvSpPr txBox="1"/>
          <p:nvPr/>
        </p:nvSpPr>
        <p:spPr>
          <a:xfrm>
            <a:off x="5316239" y="5518701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Environment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7452A5-2E4A-4AD6-B23D-4A9D861F438F}"/>
              </a:ext>
            </a:extLst>
          </p:cNvPr>
          <p:cNvSpPr txBox="1"/>
          <p:nvPr/>
        </p:nvSpPr>
        <p:spPr>
          <a:xfrm>
            <a:off x="1269337" y="2552388"/>
            <a:ext cx="9998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Deep-Q Algorithm</a:t>
            </a:r>
            <a:r>
              <a:rPr lang="ko-KR" altLang="en-US" sz="2000" dirty="0">
                <a:latin typeface="+mn-ea"/>
              </a:rPr>
              <a:t>에서는 메모리 </a:t>
            </a:r>
            <a:r>
              <a:rPr lang="en-US" altLang="ko-KR" sz="2000" dirty="0">
                <a:latin typeface="+mn-ea"/>
              </a:rPr>
              <a:t>D</a:t>
            </a:r>
            <a:r>
              <a:rPr lang="ko-KR" altLang="en-US" sz="2000" dirty="0">
                <a:latin typeface="+mn-ea"/>
              </a:rPr>
              <a:t>에서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랜덤하게 추출한 </a:t>
            </a:r>
            <a:r>
              <a:rPr lang="en-US" altLang="ko-KR" sz="2000" dirty="0">
                <a:latin typeface="+mn-ea"/>
              </a:rPr>
              <a:t>ε</a:t>
            </a:r>
            <a:r>
              <a:rPr lang="ko-KR" altLang="en-US" sz="2000" dirty="0">
                <a:latin typeface="+mn-ea"/>
              </a:rPr>
              <a:t>을 사용하여 학습</a:t>
            </a:r>
            <a:endParaRPr lang="en-US" altLang="ko-KR" sz="2000" baseline="-25000" dirty="0"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DB9DA2-F1E2-4D8E-89E2-18AF70ECF366}"/>
              </a:ext>
            </a:extLst>
          </p:cNvPr>
          <p:cNvSpPr txBox="1"/>
          <p:nvPr/>
        </p:nvSpPr>
        <p:spPr>
          <a:xfrm>
            <a:off x="1269337" y="3313821"/>
            <a:ext cx="9998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추출한 </a:t>
            </a:r>
            <a:r>
              <a:rPr lang="en-US" altLang="ko-KR" sz="2000" dirty="0">
                <a:latin typeface="+mn-ea"/>
              </a:rPr>
              <a:t>ε</a:t>
            </a:r>
            <a:r>
              <a:rPr lang="ko-KR" altLang="en-US" sz="2000" dirty="0">
                <a:latin typeface="+mn-ea"/>
              </a:rPr>
              <a:t>으로 </a:t>
            </a:r>
            <a:r>
              <a:rPr lang="en-US" altLang="ko-KR" sz="2000" dirty="0">
                <a:latin typeface="+mn-ea"/>
              </a:rPr>
              <a:t>ε-greedy Policy</a:t>
            </a:r>
            <a:r>
              <a:rPr lang="ko-KR" altLang="en-US" sz="2000" dirty="0">
                <a:latin typeface="+mn-ea"/>
              </a:rPr>
              <a:t>를 통해 </a:t>
            </a:r>
            <a:r>
              <a:rPr lang="en-US" altLang="ko-KR" sz="2000" dirty="0">
                <a:latin typeface="+mn-ea"/>
              </a:rPr>
              <a:t>Action </a:t>
            </a:r>
            <a:r>
              <a:rPr lang="ko-KR" altLang="en-US" sz="2000" dirty="0">
                <a:latin typeface="+mn-ea"/>
              </a:rPr>
              <a:t>선택 및 수행 </a:t>
            </a:r>
            <a:endParaRPr lang="en-US" altLang="ko-KR" sz="2000" baseline="-25000" dirty="0">
              <a:latin typeface="+mn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B849D56-D584-4472-9EFA-B98920847F6B}"/>
              </a:ext>
            </a:extLst>
          </p:cNvPr>
          <p:cNvSpPr txBox="1"/>
          <p:nvPr/>
        </p:nvSpPr>
        <p:spPr>
          <a:xfrm>
            <a:off x="1269337" y="4075254"/>
            <a:ext cx="9998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+mn-ea"/>
              </a:rPr>
              <a:t>ㆍ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Φ </a:t>
            </a:r>
            <a:r>
              <a:rPr lang="ko-KR" altLang="en-US" sz="2000" dirty="0">
                <a:latin typeface="+mn-ea"/>
              </a:rPr>
              <a:t>함수를 통해 임의의 </a:t>
            </a:r>
            <a:r>
              <a:rPr lang="en-US" altLang="ko-KR" sz="2000" dirty="0">
                <a:latin typeface="+mn-ea"/>
              </a:rPr>
              <a:t>ε</a:t>
            </a:r>
            <a:r>
              <a:rPr lang="ko-KR" altLang="en-US" sz="2000" dirty="0">
                <a:latin typeface="+mn-ea"/>
              </a:rPr>
              <a:t>에 따라 다른 </a:t>
            </a:r>
            <a:r>
              <a:rPr lang="en-US" altLang="ko-KR" sz="2000" dirty="0">
                <a:latin typeface="+mn-ea"/>
              </a:rPr>
              <a:t>Arbitrary Input Length</a:t>
            </a:r>
            <a:r>
              <a:rPr lang="ko-KR" altLang="en-US" sz="2000" dirty="0">
                <a:latin typeface="+mn-ea"/>
              </a:rPr>
              <a:t>를 </a:t>
            </a:r>
            <a:r>
              <a:rPr lang="en-US" altLang="ko-KR" sz="2000" dirty="0">
                <a:latin typeface="+mn-ea"/>
              </a:rPr>
              <a:t>Fixed Length</a:t>
            </a:r>
            <a:r>
              <a:rPr lang="ko-KR" altLang="en-US" sz="2000" dirty="0">
                <a:latin typeface="+mn-ea"/>
              </a:rPr>
              <a:t>로 </a:t>
            </a:r>
            <a:r>
              <a:rPr lang="en-US" altLang="ko-KR" sz="2000" dirty="0">
                <a:latin typeface="+mn-ea"/>
              </a:rPr>
              <a:t>		 </a:t>
            </a:r>
            <a:r>
              <a:rPr lang="ko-KR" altLang="en-US" sz="2000" dirty="0">
                <a:latin typeface="+mn-ea"/>
              </a:rPr>
              <a:t>변환하여 사용 </a:t>
            </a:r>
            <a:endParaRPr lang="en-US" altLang="ko-KR" sz="2000" baseline="-25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151214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501E0E-74EA-4610-B291-0B61C63BA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35" y="1305221"/>
            <a:ext cx="7391400" cy="4048125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02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Deep-Q Network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8A80FA-FF6B-430A-A89A-3C4B4C30449A}"/>
              </a:ext>
            </a:extLst>
          </p:cNvPr>
          <p:cNvSpPr txBox="1"/>
          <p:nvPr/>
        </p:nvSpPr>
        <p:spPr>
          <a:xfrm>
            <a:off x="5316239" y="5518701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Environment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1B65B4-54B4-4FCD-8826-40D9C9568F2E}"/>
              </a:ext>
            </a:extLst>
          </p:cNvPr>
          <p:cNvSpPr txBox="1"/>
          <p:nvPr/>
        </p:nvSpPr>
        <p:spPr>
          <a:xfrm>
            <a:off x="1589942" y="666733"/>
            <a:ext cx="3591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Deep-Q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Learning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Algorithm</a:t>
            </a:r>
            <a:endParaRPr lang="ko-KR" altLang="en-US" sz="2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36BF11-063B-4E47-BBAD-8D18BB7AFB8C}"/>
              </a:ext>
            </a:extLst>
          </p:cNvPr>
          <p:cNvSpPr txBox="1"/>
          <p:nvPr/>
        </p:nvSpPr>
        <p:spPr>
          <a:xfrm>
            <a:off x="4257275" y="1618518"/>
            <a:ext cx="55021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Replay Memory D</a:t>
            </a:r>
            <a:r>
              <a:rPr lang="ko-KR" altLang="en-US" sz="1200" b="1" dirty="0">
                <a:solidFill>
                  <a:srgbClr val="FF0000"/>
                </a:solidFill>
              </a:rPr>
              <a:t>를 크기 </a:t>
            </a:r>
            <a:r>
              <a:rPr lang="en-US" altLang="ko-KR" sz="1200" b="1" dirty="0">
                <a:solidFill>
                  <a:srgbClr val="FF0000"/>
                </a:solidFill>
              </a:rPr>
              <a:t>N</a:t>
            </a:r>
            <a:r>
              <a:rPr lang="ko-KR" altLang="en-US" sz="1200" b="1" dirty="0">
                <a:solidFill>
                  <a:srgbClr val="FF0000"/>
                </a:solidFill>
              </a:rPr>
              <a:t>으로 초기화</a:t>
            </a:r>
            <a:r>
              <a:rPr lang="en-US" altLang="ko-KR" sz="1200" b="1" dirty="0">
                <a:solidFill>
                  <a:srgbClr val="FF0000"/>
                </a:solidFill>
              </a:rPr>
              <a:t>. </a:t>
            </a:r>
            <a:r>
              <a:rPr lang="ko-KR" altLang="en-US" sz="1200" b="1" dirty="0">
                <a:solidFill>
                  <a:srgbClr val="FF0000"/>
                </a:solidFill>
              </a:rPr>
              <a:t>넘치면 오래된 것 부터 삭제</a:t>
            </a:r>
            <a:r>
              <a:rPr lang="en-US" altLang="ko-KR" sz="1200" b="1" dirty="0">
                <a:solidFill>
                  <a:srgbClr val="FF0000"/>
                </a:solidFill>
              </a:rPr>
              <a:t>. FIFO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9DFA0A-FC3F-41B0-B52D-092A7680FED6}"/>
              </a:ext>
            </a:extLst>
          </p:cNvPr>
          <p:cNvSpPr txBox="1"/>
          <p:nvPr/>
        </p:nvSpPr>
        <p:spPr>
          <a:xfrm>
            <a:off x="5206952" y="1835667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Q(</a:t>
            </a:r>
            <a:r>
              <a:rPr lang="en-US" altLang="ko-KR" sz="1200" b="1" dirty="0" err="1">
                <a:solidFill>
                  <a:srgbClr val="FF0000"/>
                </a:solidFill>
              </a:rPr>
              <a:t>s,a</a:t>
            </a:r>
            <a:r>
              <a:rPr lang="en-US" altLang="ko-KR" sz="1200" b="1" dirty="0">
                <a:solidFill>
                  <a:srgbClr val="FF0000"/>
                </a:solidFill>
              </a:rPr>
              <a:t>)</a:t>
            </a:r>
            <a:r>
              <a:rPr lang="ko-KR" altLang="en-US" sz="1200" b="1" dirty="0">
                <a:solidFill>
                  <a:srgbClr val="FF0000"/>
                </a:solidFill>
              </a:rPr>
              <a:t>를 </a:t>
            </a:r>
            <a:r>
              <a:rPr lang="en-US" altLang="ko-KR" sz="1200" b="1" dirty="0">
                <a:solidFill>
                  <a:srgbClr val="FF0000"/>
                </a:solidFill>
              </a:rPr>
              <a:t>random weight</a:t>
            </a:r>
            <a:r>
              <a:rPr lang="ko-KR" altLang="en-US" sz="1200" b="1" dirty="0">
                <a:solidFill>
                  <a:srgbClr val="FF0000"/>
                </a:solidFill>
              </a:rPr>
              <a:t>로 초기화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F4060D-A40E-472A-9A4B-ACDE441378CA}"/>
              </a:ext>
            </a:extLst>
          </p:cNvPr>
          <p:cNvSpPr txBox="1"/>
          <p:nvPr/>
        </p:nvSpPr>
        <p:spPr>
          <a:xfrm>
            <a:off x="2724999" y="2055456"/>
            <a:ext cx="55021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Episode</a:t>
            </a:r>
            <a:r>
              <a:rPr lang="ko-KR" altLang="en-US" sz="1200" b="1" dirty="0">
                <a:solidFill>
                  <a:srgbClr val="FF0000"/>
                </a:solidFill>
              </a:rPr>
              <a:t>를 </a:t>
            </a:r>
            <a:r>
              <a:rPr lang="en-US" altLang="ko-KR" sz="1200" b="1" dirty="0">
                <a:solidFill>
                  <a:srgbClr val="FF0000"/>
                </a:solidFill>
              </a:rPr>
              <a:t>1~M</a:t>
            </a:r>
            <a:r>
              <a:rPr lang="ko-KR" altLang="en-US" sz="1200" b="1" dirty="0">
                <a:solidFill>
                  <a:srgbClr val="FF0000"/>
                </a:solidFill>
              </a:rPr>
              <a:t>까지 반복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768254-D7F1-4E79-B696-C394B4258819}"/>
              </a:ext>
            </a:extLst>
          </p:cNvPr>
          <p:cNvSpPr txBox="1"/>
          <p:nvPr/>
        </p:nvSpPr>
        <p:spPr>
          <a:xfrm>
            <a:off x="6793824" y="2300508"/>
            <a:ext cx="55021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Sequence s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1</a:t>
            </a:r>
            <a:r>
              <a:rPr lang="ko-KR" altLang="en-US" sz="1200" b="1" dirty="0">
                <a:solidFill>
                  <a:srgbClr val="FF0000"/>
                </a:solidFill>
              </a:rPr>
              <a:t>을 </a:t>
            </a:r>
            <a:r>
              <a:rPr lang="en-US" altLang="ko-KR" sz="1200" b="1" dirty="0">
                <a:solidFill>
                  <a:srgbClr val="FF0000"/>
                </a:solidFill>
              </a:rPr>
              <a:t>x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1</a:t>
            </a:r>
            <a:r>
              <a:rPr lang="en-US" altLang="ko-KR" sz="1200" b="1" dirty="0">
                <a:solidFill>
                  <a:srgbClr val="FF0000"/>
                </a:solidFill>
              </a:rPr>
              <a:t>(Image)</a:t>
            </a:r>
            <a:r>
              <a:rPr lang="ko-KR" altLang="en-US" sz="1200" b="1" dirty="0">
                <a:solidFill>
                  <a:srgbClr val="FF0000"/>
                </a:solidFill>
              </a:rPr>
              <a:t>로 초기화하고 </a:t>
            </a:r>
            <a:r>
              <a:rPr lang="en-US" altLang="ko-KR" sz="1200" b="1" dirty="0">
                <a:solidFill>
                  <a:srgbClr val="FF0000"/>
                </a:solidFill>
              </a:rPr>
              <a:t>Φ</a:t>
            </a:r>
            <a:r>
              <a:rPr lang="ko-KR" altLang="en-US" sz="1200" b="1" dirty="0">
                <a:solidFill>
                  <a:srgbClr val="FF0000"/>
                </a:solidFill>
              </a:rPr>
              <a:t>함수로 </a:t>
            </a:r>
            <a:r>
              <a:rPr lang="ko-KR" altLang="en-US" sz="1200" b="1" dirty="0" err="1">
                <a:solidFill>
                  <a:srgbClr val="FF0000"/>
                </a:solidFill>
              </a:rPr>
              <a:t>전처리</a:t>
            </a:r>
            <a:r>
              <a:rPr lang="ko-KR" altLang="en-US" sz="1200" b="1" dirty="0">
                <a:solidFill>
                  <a:srgbClr val="FF0000"/>
                </a:solidFill>
              </a:rPr>
              <a:t> → </a:t>
            </a:r>
            <a:r>
              <a:rPr lang="en-US" altLang="ko-KR" sz="1200" b="1" dirty="0">
                <a:solidFill>
                  <a:srgbClr val="FF0000"/>
                </a:solidFill>
              </a:rPr>
              <a:t>Φ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1</a:t>
            </a:r>
            <a:endParaRPr lang="ko-KR" altLang="en-US" sz="1200" b="1" baseline="-25000" dirty="0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F06B28-BE2B-4D7C-93AB-4F91C55CAD1F}"/>
              </a:ext>
            </a:extLst>
          </p:cNvPr>
          <p:cNvSpPr txBox="1"/>
          <p:nvPr/>
        </p:nvSpPr>
        <p:spPr>
          <a:xfrm>
            <a:off x="2455861" y="2510439"/>
            <a:ext cx="55021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</a:rPr>
              <a:t>해당 </a:t>
            </a:r>
            <a:r>
              <a:rPr lang="en-US" altLang="ko-KR" sz="1200" b="1" dirty="0">
                <a:solidFill>
                  <a:srgbClr val="FF0000"/>
                </a:solidFill>
              </a:rPr>
              <a:t>Episode</a:t>
            </a:r>
            <a:r>
              <a:rPr lang="ko-KR" altLang="en-US" sz="1200" b="1" dirty="0">
                <a:solidFill>
                  <a:srgbClr val="FF0000"/>
                </a:solidFill>
              </a:rPr>
              <a:t>를 </a:t>
            </a:r>
            <a:r>
              <a:rPr lang="en-US" altLang="ko-KR" sz="1200" b="1" dirty="0">
                <a:solidFill>
                  <a:srgbClr val="FF0000"/>
                </a:solidFill>
              </a:rPr>
              <a:t>1~T</a:t>
            </a:r>
            <a:r>
              <a:rPr lang="ko-KR" altLang="en-US" sz="1200" b="1" dirty="0">
                <a:solidFill>
                  <a:srgbClr val="FF0000"/>
                </a:solidFill>
              </a:rPr>
              <a:t>까지 반복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B01B745-C114-42AE-9DFA-C60AF072CA21}"/>
              </a:ext>
            </a:extLst>
          </p:cNvPr>
          <p:cNvSpPr txBox="1"/>
          <p:nvPr/>
        </p:nvSpPr>
        <p:spPr>
          <a:xfrm>
            <a:off x="4986583" y="2742475"/>
            <a:ext cx="6033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ε-greedy </a:t>
            </a:r>
            <a:r>
              <a:rPr lang="ko-KR" altLang="en-US" sz="1200" b="1" dirty="0">
                <a:solidFill>
                  <a:srgbClr val="FF0000"/>
                </a:solidFill>
              </a:rPr>
              <a:t>알고리즘에 따라 </a:t>
            </a:r>
            <a:r>
              <a:rPr lang="en-US" altLang="ko-KR" sz="1200" b="1" dirty="0">
                <a:solidFill>
                  <a:srgbClr val="FF0000"/>
                </a:solidFill>
              </a:rPr>
              <a:t>Action a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</a:t>
            </a:r>
            <a:r>
              <a:rPr lang="ko-KR" altLang="en-US" sz="1200" b="1" dirty="0">
                <a:solidFill>
                  <a:srgbClr val="FF0000"/>
                </a:solidFill>
              </a:rPr>
              <a:t>를 구한다</a:t>
            </a:r>
            <a:r>
              <a:rPr lang="en-US" altLang="ko-KR" sz="1200" b="1" dirty="0">
                <a:solidFill>
                  <a:srgbClr val="FF0000"/>
                </a:solidFill>
              </a:rPr>
              <a:t>. ε</a:t>
            </a:r>
            <a:r>
              <a:rPr lang="ko-KR" altLang="en-US" sz="1200" b="1" dirty="0">
                <a:solidFill>
                  <a:srgbClr val="FF0000"/>
                </a:solidFill>
              </a:rPr>
              <a:t>의 확률로 </a:t>
            </a:r>
            <a:r>
              <a:rPr lang="ko-KR" altLang="en-US" sz="1200" b="1" dirty="0" err="1">
                <a:solidFill>
                  <a:srgbClr val="FF0000"/>
                </a:solidFill>
              </a:rPr>
              <a:t>랜덤한</a:t>
            </a:r>
            <a:r>
              <a:rPr lang="ko-KR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action a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</a:t>
            </a:r>
            <a:r>
              <a:rPr lang="ko-KR" altLang="en-US" sz="1200" b="1" dirty="0">
                <a:solidFill>
                  <a:srgbClr val="FF0000"/>
                </a:solidFill>
              </a:rPr>
              <a:t>선택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D963E8-A830-4C88-B33A-36488CBEFB09}"/>
              </a:ext>
            </a:extLst>
          </p:cNvPr>
          <p:cNvSpPr txBox="1"/>
          <p:nvPr/>
        </p:nvSpPr>
        <p:spPr>
          <a:xfrm>
            <a:off x="4986583" y="2981207"/>
            <a:ext cx="4062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a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</a:t>
            </a:r>
            <a:r>
              <a:rPr lang="ko-KR" altLang="en-US" sz="1200" b="1" dirty="0">
                <a:solidFill>
                  <a:srgbClr val="FF0000"/>
                </a:solidFill>
              </a:rPr>
              <a:t>를 선택하는 기준 </a:t>
            </a:r>
            <a:r>
              <a:rPr lang="en-US" altLang="ko-KR" sz="1200" b="1" dirty="0">
                <a:solidFill>
                  <a:srgbClr val="FF0000"/>
                </a:solidFill>
              </a:rPr>
              <a:t>: Q-value</a:t>
            </a:r>
            <a:r>
              <a:rPr lang="ko-KR" altLang="en-US" sz="1200" b="1" dirty="0">
                <a:solidFill>
                  <a:srgbClr val="FF0000"/>
                </a:solidFill>
              </a:rPr>
              <a:t>를 최대화 시키는 </a:t>
            </a:r>
            <a:r>
              <a:rPr lang="en-US" altLang="ko-KR" sz="1200" b="1" dirty="0">
                <a:solidFill>
                  <a:srgbClr val="FF0000"/>
                </a:solidFill>
              </a:rPr>
              <a:t>a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</a:t>
            </a:r>
            <a:r>
              <a:rPr lang="ko-KR" altLang="en-US" sz="1200" b="1" dirty="0">
                <a:solidFill>
                  <a:srgbClr val="FF0000"/>
                </a:solidFill>
              </a:rPr>
              <a:t>를 선택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8F56EDE-5E25-4FA8-8BB6-04FE56DDAD58}"/>
              </a:ext>
            </a:extLst>
          </p:cNvPr>
          <p:cNvSpPr txBox="1"/>
          <p:nvPr/>
        </p:nvSpPr>
        <p:spPr>
          <a:xfrm>
            <a:off x="6874679" y="3190783"/>
            <a:ext cx="51796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</a:rPr>
              <a:t>에뮬레이터에서 </a:t>
            </a:r>
            <a:r>
              <a:rPr lang="en-US" altLang="ko-KR" sz="1200" b="1" dirty="0">
                <a:solidFill>
                  <a:srgbClr val="FF0000"/>
                </a:solidFill>
              </a:rPr>
              <a:t>action a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</a:t>
            </a:r>
            <a:r>
              <a:rPr lang="ko-KR" altLang="en-US" sz="1200" b="1" dirty="0">
                <a:solidFill>
                  <a:srgbClr val="FF0000"/>
                </a:solidFill>
              </a:rPr>
              <a:t>를 수행하고 </a:t>
            </a:r>
            <a:r>
              <a:rPr lang="en-US" altLang="ko-KR" sz="1200" b="1" dirty="0">
                <a:solidFill>
                  <a:srgbClr val="FF0000"/>
                </a:solidFill>
              </a:rPr>
              <a:t>reward r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</a:t>
            </a:r>
            <a:r>
              <a:rPr lang="ko-KR" altLang="en-US" sz="1200" b="1" dirty="0">
                <a:solidFill>
                  <a:srgbClr val="FF0000"/>
                </a:solidFill>
              </a:rPr>
              <a:t>와 </a:t>
            </a:r>
            <a:r>
              <a:rPr lang="en-US" altLang="ko-KR" sz="1200" b="1" dirty="0">
                <a:solidFill>
                  <a:srgbClr val="FF0000"/>
                </a:solidFill>
              </a:rPr>
              <a:t>image x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t+1</a:t>
            </a:r>
            <a:r>
              <a:rPr lang="ko-KR" altLang="en-US" sz="1200" b="1" dirty="0">
                <a:solidFill>
                  <a:srgbClr val="FF0000"/>
                </a:solidFill>
              </a:rPr>
              <a:t>을 받는다</a:t>
            </a:r>
            <a:r>
              <a:rPr lang="en-US" altLang="ko-KR" sz="1200" b="1" dirty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893DA85-DD87-459E-B961-3A553154D2BC}"/>
              </a:ext>
            </a:extLst>
          </p:cNvPr>
          <p:cNvSpPr txBox="1"/>
          <p:nvPr/>
        </p:nvSpPr>
        <p:spPr>
          <a:xfrm>
            <a:off x="5934075" y="34677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49BEC64-3163-48EE-A6AD-978BB95E502A}"/>
              </a:ext>
            </a:extLst>
          </p:cNvPr>
          <p:cNvSpPr txBox="1"/>
          <p:nvPr/>
        </p:nvSpPr>
        <p:spPr>
          <a:xfrm>
            <a:off x="5818010" y="3378812"/>
            <a:ext cx="39469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S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t+1</a:t>
            </a:r>
            <a:r>
              <a:rPr lang="ko-KR" altLang="en-US" sz="1200" b="1" baseline="-25000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=</a:t>
            </a:r>
            <a:r>
              <a:rPr lang="ko-KR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 err="1">
                <a:solidFill>
                  <a:srgbClr val="FF0000"/>
                </a:solidFill>
              </a:rPr>
              <a:t>s</a:t>
            </a:r>
            <a:r>
              <a:rPr lang="en-US" altLang="ko-KR" sz="1200" b="1" baseline="-25000" dirty="0" err="1">
                <a:solidFill>
                  <a:srgbClr val="FF0000"/>
                </a:solidFill>
              </a:rPr>
              <a:t>t</a:t>
            </a:r>
            <a:r>
              <a:rPr lang="en-US" altLang="ko-KR" sz="1200" b="1" dirty="0">
                <a:solidFill>
                  <a:srgbClr val="FF0000"/>
                </a:solidFill>
              </a:rPr>
              <a:t>,</a:t>
            </a:r>
            <a:r>
              <a:rPr lang="ko-KR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a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</a:t>
            </a:r>
            <a:r>
              <a:rPr lang="en-US" altLang="ko-KR" sz="1200" b="1" dirty="0">
                <a:solidFill>
                  <a:srgbClr val="FF0000"/>
                </a:solidFill>
              </a:rPr>
              <a:t>,</a:t>
            </a:r>
            <a:r>
              <a:rPr lang="ko-KR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x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t+1</a:t>
            </a:r>
            <a:r>
              <a:rPr lang="ko-KR" altLang="en-US" sz="1200" b="1" dirty="0">
                <a:solidFill>
                  <a:srgbClr val="FF0000"/>
                </a:solidFill>
              </a:rPr>
              <a:t>로 설정하고 </a:t>
            </a:r>
            <a:r>
              <a:rPr lang="ko-KR" altLang="en-US" sz="1200" b="1" dirty="0" err="1">
                <a:solidFill>
                  <a:srgbClr val="FF0000"/>
                </a:solidFill>
              </a:rPr>
              <a:t>전처리하여</a:t>
            </a:r>
            <a:r>
              <a:rPr lang="ko-KR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Φ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t+1</a:t>
            </a:r>
            <a:r>
              <a:rPr lang="ko-KR" altLang="en-US" sz="1200" b="1" dirty="0">
                <a:solidFill>
                  <a:srgbClr val="FF0000"/>
                </a:solidFill>
              </a:rPr>
              <a:t>을 구한다</a:t>
            </a:r>
            <a:r>
              <a:rPr lang="en-US" altLang="ko-KR" sz="1200" b="1" dirty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EE9CE6A-AF85-4E9C-A865-5FA2404F1F7D}"/>
              </a:ext>
            </a:extLst>
          </p:cNvPr>
          <p:cNvSpPr txBox="1"/>
          <p:nvPr/>
        </p:nvSpPr>
        <p:spPr>
          <a:xfrm>
            <a:off x="4491393" y="3608422"/>
            <a:ext cx="47420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>
                <a:solidFill>
                  <a:srgbClr val="FF0000"/>
                </a:solidFill>
              </a:rPr>
              <a:t>D(Experience Memory)</a:t>
            </a:r>
            <a:r>
              <a:rPr lang="ko-KR" altLang="en-US" sz="1200" b="1">
                <a:solidFill>
                  <a:srgbClr val="FF0000"/>
                </a:solidFill>
              </a:rPr>
              <a:t>에 </a:t>
            </a:r>
            <a:r>
              <a:rPr lang="en-US" altLang="ko-KR" sz="1200" b="1">
                <a:solidFill>
                  <a:srgbClr val="FF0000"/>
                </a:solidFill>
              </a:rPr>
              <a:t>transition(Φ</a:t>
            </a:r>
            <a:r>
              <a:rPr lang="en-US" altLang="ko-KR" sz="1200" b="1" baseline="-25000">
                <a:solidFill>
                  <a:srgbClr val="FF0000"/>
                </a:solidFill>
              </a:rPr>
              <a:t>t</a:t>
            </a:r>
            <a:r>
              <a:rPr lang="en-US" altLang="ko-KR" sz="1200" b="1">
                <a:solidFill>
                  <a:srgbClr val="FF0000"/>
                </a:solidFill>
              </a:rPr>
              <a:t>, a</a:t>
            </a:r>
            <a:r>
              <a:rPr lang="en-US" altLang="ko-KR" sz="1200" b="1" baseline="-25000">
                <a:solidFill>
                  <a:srgbClr val="FF0000"/>
                </a:solidFill>
              </a:rPr>
              <a:t>t</a:t>
            </a:r>
            <a:r>
              <a:rPr lang="en-US" altLang="ko-KR" sz="1200" b="1">
                <a:solidFill>
                  <a:srgbClr val="FF0000"/>
                </a:solidFill>
              </a:rPr>
              <a:t>, r</a:t>
            </a:r>
            <a:r>
              <a:rPr lang="en-US" altLang="ko-KR" sz="1200" b="1" baseline="-25000">
                <a:solidFill>
                  <a:srgbClr val="FF0000"/>
                </a:solidFill>
              </a:rPr>
              <a:t>t</a:t>
            </a:r>
            <a:r>
              <a:rPr lang="en-US" altLang="ko-KR" sz="1200" b="1">
                <a:solidFill>
                  <a:srgbClr val="FF0000"/>
                </a:solidFill>
              </a:rPr>
              <a:t>, Φ</a:t>
            </a:r>
            <a:r>
              <a:rPr lang="en-US" altLang="ko-KR" sz="1200" b="1" baseline="-25000">
                <a:solidFill>
                  <a:srgbClr val="FF0000"/>
                </a:solidFill>
              </a:rPr>
              <a:t>t+1</a:t>
            </a:r>
            <a:r>
              <a:rPr lang="en-US" altLang="ko-KR" sz="1200" b="1">
                <a:solidFill>
                  <a:srgbClr val="FF0000"/>
                </a:solidFill>
              </a:rPr>
              <a:t>)</a:t>
            </a:r>
            <a:r>
              <a:rPr lang="ko-KR" altLang="en-US" sz="1200" b="1">
                <a:solidFill>
                  <a:srgbClr val="FF0000"/>
                </a:solidFill>
              </a:rPr>
              <a:t>을 저장한다</a:t>
            </a:r>
            <a:r>
              <a:rPr lang="en-US" altLang="ko-KR" sz="1200" b="1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EB6335-BFCF-4291-9FFD-2183B719717D}"/>
              </a:ext>
            </a:extLst>
          </p:cNvPr>
          <p:cNvSpPr txBox="1"/>
          <p:nvPr/>
        </p:nvSpPr>
        <p:spPr>
          <a:xfrm>
            <a:off x="6736981" y="40052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2A94119-4A5F-4204-92FD-39667C4F7629}"/>
              </a:ext>
            </a:extLst>
          </p:cNvPr>
          <p:cNvSpPr txBox="1"/>
          <p:nvPr/>
        </p:nvSpPr>
        <p:spPr>
          <a:xfrm>
            <a:off x="6664530" y="3806461"/>
            <a:ext cx="49423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D</a:t>
            </a:r>
            <a:r>
              <a:rPr lang="ko-KR" altLang="en-US" sz="1200" b="1" dirty="0">
                <a:solidFill>
                  <a:srgbClr val="FF0000"/>
                </a:solidFill>
              </a:rPr>
              <a:t>에 저장된 </a:t>
            </a:r>
            <a:r>
              <a:rPr lang="en-US" altLang="ko-KR" sz="1200" b="1" dirty="0">
                <a:solidFill>
                  <a:srgbClr val="FF0000"/>
                </a:solidFill>
              </a:rPr>
              <a:t>sample</a:t>
            </a:r>
            <a:r>
              <a:rPr lang="ko-KR" altLang="en-US" sz="1200" b="1" dirty="0">
                <a:solidFill>
                  <a:srgbClr val="FF0000"/>
                </a:solidFill>
              </a:rPr>
              <a:t>들 중 </a:t>
            </a:r>
            <a:r>
              <a:rPr lang="en-US" altLang="ko-KR" sz="1200" b="1" dirty="0">
                <a:solidFill>
                  <a:srgbClr val="FF0000"/>
                </a:solidFill>
              </a:rPr>
              <a:t>minibatch</a:t>
            </a:r>
            <a:r>
              <a:rPr lang="ko-KR" altLang="en-US" sz="1200" b="1" dirty="0">
                <a:solidFill>
                  <a:srgbClr val="FF0000"/>
                </a:solidFill>
              </a:rPr>
              <a:t>의 개수만큼 </a:t>
            </a:r>
            <a:r>
              <a:rPr lang="en-US" altLang="ko-KR" sz="1200" b="1" dirty="0">
                <a:solidFill>
                  <a:srgbClr val="FF0000"/>
                </a:solidFill>
              </a:rPr>
              <a:t>random</a:t>
            </a:r>
            <a:r>
              <a:rPr lang="ko-KR" altLang="en-US" sz="1200" b="1" dirty="0">
                <a:solidFill>
                  <a:srgbClr val="FF0000"/>
                </a:solidFill>
              </a:rPr>
              <a:t>하게 뽑는다</a:t>
            </a:r>
            <a:r>
              <a:rPr lang="en-US" altLang="ko-KR" sz="1200" b="1" dirty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D5B80A-F1D3-43A0-B1DA-3B4D82871BA1}"/>
              </a:ext>
            </a:extLst>
          </p:cNvPr>
          <p:cNvSpPr txBox="1"/>
          <p:nvPr/>
        </p:nvSpPr>
        <p:spPr>
          <a:xfrm>
            <a:off x="6793824" y="4095125"/>
            <a:ext cx="5198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</a:rPr>
              <a:t>전처리한 결과인 </a:t>
            </a:r>
            <a:r>
              <a:rPr lang="en-US" altLang="ko-KR" sz="1200" b="1" dirty="0">
                <a:solidFill>
                  <a:srgbClr val="FF0000"/>
                </a:solidFill>
              </a:rPr>
              <a:t>Φ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j+1</a:t>
            </a:r>
            <a:r>
              <a:rPr lang="ko-KR" altLang="en-US" sz="1200" b="1" dirty="0">
                <a:solidFill>
                  <a:srgbClr val="FF0000"/>
                </a:solidFill>
              </a:rPr>
              <a:t>이 목표 지점에 도달하면 </a:t>
            </a:r>
            <a:r>
              <a:rPr lang="en-US" altLang="ko-KR" sz="1200" b="1" dirty="0" err="1">
                <a:solidFill>
                  <a:srgbClr val="FF0000"/>
                </a:solidFill>
              </a:rPr>
              <a:t>y</a:t>
            </a:r>
            <a:r>
              <a:rPr lang="en-US" altLang="ko-KR" sz="1200" b="1" baseline="-25000" dirty="0" err="1">
                <a:solidFill>
                  <a:srgbClr val="FF0000"/>
                </a:solidFill>
              </a:rPr>
              <a:t>j</a:t>
            </a:r>
            <a:r>
              <a:rPr lang="en-US" altLang="ko-KR" sz="1200" b="1" dirty="0">
                <a:solidFill>
                  <a:srgbClr val="FF0000"/>
                </a:solidFill>
              </a:rPr>
              <a:t>=</a:t>
            </a:r>
            <a:r>
              <a:rPr lang="en-US" altLang="ko-KR" sz="1200" b="1" dirty="0" err="1">
                <a:solidFill>
                  <a:srgbClr val="FF0000"/>
                </a:solidFill>
              </a:rPr>
              <a:t>r</a:t>
            </a:r>
            <a:r>
              <a:rPr lang="en-US" altLang="ko-KR" sz="1200" b="1" baseline="-25000" dirty="0" err="1">
                <a:solidFill>
                  <a:srgbClr val="FF0000"/>
                </a:solidFill>
              </a:rPr>
              <a:t>j</a:t>
            </a:r>
            <a:r>
              <a:rPr lang="ko-KR" altLang="en-US" sz="1200" b="1" dirty="0">
                <a:solidFill>
                  <a:srgbClr val="FF0000"/>
                </a:solidFill>
              </a:rPr>
              <a:t>로 </a:t>
            </a:r>
            <a:endParaRPr lang="en-US" altLang="ko-KR" sz="1200" b="1" dirty="0">
              <a:solidFill>
                <a:srgbClr val="FF0000"/>
              </a:solidFill>
            </a:endParaRPr>
          </a:p>
          <a:p>
            <a:r>
              <a:rPr lang="ko-KR" altLang="en-US" sz="1200" b="1" dirty="0">
                <a:solidFill>
                  <a:srgbClr val="FF0000"/>
                </a:solidFill>
              </a:rPr>
              <a:t>목표지점에 도달하지 못했으면 </a:t>
            </a:r>
            <a:r>
              <a:rPr lang="en-US" altLang="ko-KR" sz="1200" b="1" dirty="0" err="1">
                <a:solidFill>
                  <a:srgbClr val="FF0000"/>
                </a:solidFill>
              </a:rPr>
              <a:t>y</a:t>
            </a:r>
            <a:r>
              <a:rPr lang="en-US" altLang="ko-KR" sz="1200" b="1" baseline="-25000" dirty="0" err="1">
                <a:solidFill>
                  <a:srgbClr val="FF0000"/>
                </a:solidFill>
              </a:rPr>
              <a:t>j</a:t>
            </a:r>
            <a:r>
              <a:rPr lang="en-US" altLang="ko-KR" sz="1200" b="1" dirty="0">
                <a:solidFill>
                  <a:srgbClr val="FF0000"/>
                </a:solidFill>
              </a:rPr>
              <a:t> = </a:t>
            </a:r>
            <a:r>
              <a:rPr lang="en-US" altLang="ko-KR" sz="1200" b="1" dirty="0" err="1">
                <a:solidFill>
                  <a:srgbClr val="FF0000"/>
                </a:solidFill>
              </a:rPr>
              <a:t>r</a:t>
            </a:r>
            <a:r>
              <a:rPr lang="en-US" altLang="ko-KR" sz="1200" b="1" baseline="-25000" dirty="0" err="1">
                <a:solidFill>
                  <a:srgbClr val="FF0000"/>
                </a:solidFill>
              </a:rPr>
              <a:t>j</a:t>
            </a:r>
            <a:r>
              <a:rPr lang="en-US" altLang="ko-KR" sz="1200" b="1" dirty="0">
                <a:solidFill>
                  <a:srgbClr val="FF0000"/>
                </a:solidFill>
              </a:rPr>
              <a:t> + </a:t>
            </a:r>
            <a:r>
              <a:rPr lang="en-US" altLang="ko-KR" sz="1200" b="1" dirty="0" err="1">
                <a:solidFill>
                  <a:srgbClr val="FF0000"/>
                </a:solidFill>
              </a:rPr>
              <a:t>γmax</a:t>
            </a:r>
            <a:r>
              <a:rPr lang="en-US" altLang="ko-KR" sz="1200" b="1" baseline="-25000" dirty="0" err="1">
                <a:solidFill>
                  <a:srgbClr val="FF0000"/>
                </a:solidFill>
              </a:rPr>
              <a:t>a’</a:t>
            </a:r>
            <a:r>
              <a:rPr lang="en-US" altLang="ko-KR" sz="1200" b="1" dirty="0" err="1">
                <a:solidFill>
                  <a:srgbClr val="FF0000"/>
                </a:solidFill>
              </a:rPr>
              <a:t>Q</a:t>
            </a:r>
            <a:r>
              <a:rPr lang="en-US" altLang="ko-KR" sz="1200" b="1" dirty="0">
                <a:solidFill>
                  <a:srgbClr val="FF0000"/>
                </a:solidFill>
              </a:rPr>
              <a:t>(Φ</a:t>
            </a:r>
            <a:r>
              <a:rPr lang="en-US" altLang="ko-KR" sz="1200" b="1" baseline="-25000" dirty="0">
                <a:solidFill>
                  <a:srgbClr val="FF0000"/>
                </a:solidFill>
              </a:rPr>
              <a:t>j+1</a:t>
            </a:r>
            <a:r>
              <a:rPr lang="en-US" altLang="ko-KR" sz="1200" b="1" dirty="0">
                <a:solidFill>
                  <a:srgbClr val="FF0000"/>
                </a:solidFill>
              </a:rPr>
              <a:t>,a’;θ)</a:t>
            </a:r>
            <a:r>
              <a:rPr lang="ko-KR" altLang="en-US" sz="1200" b="1" dirty="0">
                <a:solidFill>
                  <a:srgbClr val="FF0000"/>
                </a:solidFill>
              </a:rPr>
              <a:t>로 저장한다</a:t>
            </a:r>
            <a:r>
              <a:rPr lang="en-US" altLang="ko-KR" sz="1200" b="1" dirty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452DD97-BBB4-4861-A960-CF1F01C57AB8}"/>
              </a:ext>
            </a:extLst>
          </p:cNvPr>
          <p:cNvSpPr txBox="1"/>
          <p:nvPr/>
        </p:nvSpPr>
        <p:spPr>
          <a:xfrm>
            <a:off x="7809601" y="4531379"/>
            <a:ext cx="39950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Equation</a:t>
            </a:r>
            <a:r>
              <a:rPr lang="ko-KR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3</a:t>
            </a:r>
            <a:r>
              <a:rPr lang="ko-KR" altLang="en-US" sz="1200" b="1" dirty="0">
                <a:solidFill>
                  <a:srgbClr val="FF0000"/>
                </a:solidFill>
              </a:rPr>
              <a:t>을 따라 </a:t>
            </a:r>
            <a:r>
              <a:rPr lang="en-US" altLang="ko-KR" sz="1200" b="1" dirty="0">
                <a:solidFill>
                  <a:srgbClr val="FF0000"/>
                </a:solidFill>
              </a:rPr>
              <a:t>gradient descent step</a:t>
            </a:r>
            <a:r>
              <a:rPr lang="ko-KR" altLang="en-US" sz="1200" b="1" dirty="0">
                <a:solidFill>
                  <a:srgbClr val="FF0000"/>
                </a:solidFill>
              </a:rPr>
              <a:t>를 수행한다</a:t>
            </a:r>
            <a:r>
              <a:rPr lang="en-US" altLang="ko-KR" sz="1200" b="1" dirty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CE9689B-141A-4D64-BC72-EFED76B39420}"/>
                  </a:ext>
                </a:extLst>
              </p:cNvPr>
              <p:cNvSpPr txBox="1"/>
              <p:nvPr/>
            </p:nvSpPr>
            <p:spPr>
              <a:xfrm>
                <a:off x="1114452" y="5248694"/>
                <a:ext cx="9962013" cy="49058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ko-KR" altLang="en-US" sz="2000" b="1" i="1" smtClean="0">
                              <a:latin typeface="Cambria Math" panose="02040503050406030204" pitchFamily="18" charset="0"/>
                            </a:rPr>
                            <m:t>𝛁</m:t>
                          </m:r>
                          <m:r>
                            <m:rPr>
                              <m:sty m:val="p"/>
                            </m:rPr>
                            <a:rPr lang="en-US" altLang="ko-KR" sz="2000" b="1" i="1" baseline="-25000">
                              <a:latin typeface="Cambria Math" panose="02040503050406030204" pitchFamily="18" charset="0"/>
                            </a:rPr>
                            <m:t>θ</m:t>
                          </m:r>
                          <m:r>
                            <a:rPr lang="en-US" altLang="ko-KR" sz="2000" b="1" i="1" baseline="-25000" smtClean="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𝑳</m:t>
                          </m:r>
                        </m:e>
                        <m:sub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en-US" altLang="ko-KR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ko-KR" altLang="en-US" sz="2000" b="1" i="1">
                                  <a:latin typeface="Cambria Math" panose="02040503050406030204" pitchFamily="18" charset="0"/>
                                </a:rPr>
                                <m:t>𝜽</m:t>
                              </m:r>
                            </m:e>
                            <m:sub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altLang="ko-KR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altLang="ko-KR" sz="2000" b="1"/>
                            <m:t>E</m:t>
                          </m:r>
                        </m:e>
                        <m: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lang="ko-KR" altLang="en-US" sz="2000" b="1" i="1" smtClean="0">
                              <a:latin typeface="Cambria Math" panose="02040503050406030204" pitchFamily="18" charset="0"/>
                            </a:rPr>
                            <m:t>𝝆</m:t>
                          </m:r>
                          <m:d>
                            <m:dPr>
                              <m:ctrlPr>
                                <a:rPr lang="en-US" altLang="ko-KR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</m:e>
                          </m:d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sSup>
                            <m:sSup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p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ko-KR" sz="2000" b="1" i="1">
                              <a:latin typeface="Cambria Math" panose="02040503050406030204" pitchFamily="18" charset="0"/>
                            </a:rPr>
                            <m:t>~</m:t>
                          </m:r>
                          <m:r>
                            <a:rPr lang="ko-KR" altLang="en-US" sz="2000" b="1" i="1">
                              <a:latin typeface="Cambria Math" panose="02040503050406030204" pitchFamily="18" charset="0"/>
                            </a:rPr>
                            <m:t>𝜺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unc>
                            <m:func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ko-KR" sz="200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sSup>
                                    <m:sSupPr>
                                      <m:ctrlP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lim>
                              </m:limLow>
                            </m:fName>
                            <m:e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</m:e>
                          </m:func>
                          <m:d>
                            <m:d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𝒔</m:t>
                                  </m:r>
                                </m:e>
                                <m:sup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𝒂</m:t>
                                  </m:r>
                                </m:e>
                                <m:sup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  <m:sSub>
                                <m:sSubPr>
                                  <m:ctrlP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ko-KR" sz="2000" b="1" i="1" smtClean="0">
                                      <a:latin typeface="Cambria Math" panose="02040503050406030204" pitchFamily="18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ko-KR" sz="2000" b="1" i="1">
                                      <a:latin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𝑸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</a:rPr>
                            <m:t>))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altLang="ko-KR" sz="2000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𝛁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altLang="ko-KR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θ</m:t>
                              </m:r>
                              <m:r>
                                <a:rPr lang="en-US" altLang="ko-KR" sz="2000" b="1" i="1" baseline="-2500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𝑸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𝒂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m:rPr>
                              <m:sty m:val="p"/>
                            </m:rP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θ</m:t>
                          </m:r>
                          <m:r>
                            <a:rPr lang="en-US" altLang="ko-KR" sz="2000" b="1" i="1" baseline="-25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ko-KR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ko-KR" altLang="en-US" sz="2000" b="1" dirty="0"/>
              </a:p>
            </p:txBody>
          </p:sp>
        </mc:Choice>
        <mc:Fallback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CE9689B-141A-4D64-BC72-EFED76B394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452" y="5248694"/>
                <a:ext cx="9962013" cy="49058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TextBox 42">
            <a:extLst>
              <a:ext uri="{FF2B5EF4-FFF2-40B4-BE49-F238E27FC236}">
                <a16:creationId xmlns:a16="http://schemas.microsoft.com/office/drawing/2014/main" id="{34A8AB31-425C-41B8-8D31-24822E33B1E0}"/>
              </a:ext>
            </a:extLst>
          </p:cNvPr>
          <p:cNvSpPr txBox="1"/>
          <p:nvPr/>
        </p:nvSpPr>
        <p:spPr>
          <a:xfrm>
            <a:off x="5269751" y="5804998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&lt;Equation</a:t>
            </a:r>
            <a:r>
              <a:rPr lang="ko-KR" altLang="en-US" b="1" dirty="0"/>
              <a:t> </a:t>
            </a:r>
            <a:r>
              <a:rPr lang="en-US" altLang="ko-KR" b="1" dirty="0"/>
              <a:t>3&gt;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092433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 descr="https://blog.kakaocdn.net/dn/bG7Xcf/btqY9Zvt92B/zGKmBGUWUjkYhqBRUv59R1/img.png">
            <a:extLst>
              <a:ext uri="{FF2B5EF4-FFF2-40B4-BE49-F238E27FC236}">
                <a16:creationId xmlns:a16="http://schemas.microsoft.com/office/drawing/2014/main" id="{1494E1A6-A596-482F-9730-B0390A134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004" y="4312373"/>
            <a:ext cx="6375845" cy="1811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02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Deep-Q Network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1B65B4-54B4-4FCD-8826-40D9C9568F2E}"/>
              </a:ext>
            </a:extLst>
          </p:cNvPr>
          <p:cNvSpPr txBox="1"/>
          <p:nvPr/>
        </p:nvSpPr>
        <p:spPr>
          <a:xfrm>
            <a:off x="1589942" y="666733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Preprocessing</a:t>
            </a:r>
            <a:endParaRPr lang="ko-KR" altLang="en-US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F7A607-2774-441F-A193-A0E50A72925E}"/>
              </a:ext>
            </a:extLst>
          </p:cNvPr>
          <p:cNvSpPr txBox="1"/>
          <p:nvPr/>
        </p:nvSpPr>
        <p:spPr>
          <a:xfrm>
            <a:off x="1438275" y="1599012"/>
            <a:ext cx="86100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Atari Game</a:t>
            </a:r>
            <a:r>
              <a:rPr lang="ko-KR" altLang="en-US" dirty="0"/>
              <a:t>은 </a:t>
            </a:r>
            <a:r>
              <a:rPr lang="en-US" altLang="ko-KR" dirty="0"/>
              <a:t>128 Color Palette</a:t>
            </a:r>
            <a:r>
              <a:rPr lang="ko-KR" altLang="en-US" dirty="0"/>
              <a:t>의 </a:t>
            </a:r>
            <a:r>
              <a:rPr lang="en-US" altLang="ko-KR" dirty="0"/>
              <a:t>210x160 pixel </a:t>
            </a:r>
            <a:r>
              <a:rPr lang="ko-KR" altLang="en-US" dirty="0"/>
              <a:t>이미지로 구성됨</a:t>
            </a:r>
            <a:endParaRPr lang="en-US" altLang="ko-KR" dirty="0"/>
          </a:p>
          <a:p>
            <a:r>
              <a:rPr lang="ko-KR" altLang="en-US" dirty="0"/>
              <a:t>이를 바로 적용하기에는 엄청난 계산양과 시간이 걸리므로 </a:t>
            </a:r>
            <a:r>
              <a:rPr lang="ko-KR" altLang="en-US" dirty="0" err="1"/>
              <a:t>전처리</a:t>
            </a:r>
            <a:r>
              <a:rPr lang="ko-KR" altLang="en-US" dirty="0"/>
              <a:t> 과정을 거쳐야함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A22027-2B77-4335-BE18-EDEF599CFD57}"/>
              </a:ext>
            </a:extLst>
          </p:cNvPr>
          <p:cNvSpPr txBox="1"/>
          <p:nvPr/>
        </p:nvSpPr>
        <p:spPr>
          <a:xfrm>
            <a:off x="1438274" y="2629954"/>
            <a:ext cx="81980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RGB</a:t>
            </a:r>
            <a:r>
              <a:rPr lang="ko-KR" altLang="en-US" dirty="0"/>
              <a:t>로 표현된 이미지를 </a:t>
            </a:r>
            <a:r>
              <a:rPr lang="en-US" altLang="ko-KR" dirty="0"/>
              <a:t>Gray-Scale</a:t>
            </a:r>
            <a:r>
              <a:rPr lang="ko-KR" altLang="en-US" dirty="0"/>
              <a:t>로 변환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/>
              <a:t>210x160 pixel</a:t>
            </a:r>
            <a:r>
              <a:rPr lang="ko-KR" altLang="en-US" dirty="0"/>
              <a:t>의 이미지를 </a:t>
            </a:r>
            <a:r>
              <a:rPr lang="en-US" altLang="ko-KR" dirty="0"/>
              <a:t>110x84 pixel </a:t>
            </a:r>
            <a:r>
              <a:rPr lang="ko-KR" altLang="en-US" dirty="0"/>
              <a:t>이미지로 </a:t>
            </a:r>
            <a:r>
              <a:rPr lang="en-US" altLang="ko-KR" dirty="0"/>
              <a:t>down-sampling </a:t>
            </a:r>
            <a:r>
              <a:rPr lang="ko-KR" altLang="en-US" dirty="0"/>
              <a:t>시킨다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/>
              <a:t>GPU </a:t>
            </a:r>
            <a:r>
              <a:rPr lang="ko-KR" altLang="en-US" dirty="0"/>
              <a:t>처리를 위해 </a:t>
            </a:r>
            <a:r>
              <a:rPr lang="en-US" altLang="ko-KR" dirty="0"/>
              <a:t>110x84 Pixel</a:t>
            </a:r>
            <a:r>
              <a:rPr lang="ko-KR" altLang="en-US" dirty="0"/>
              <a:t> 이미지를 </a:t>
            </a:r>
            <a:r>
              <a:rPr lang="en-US" altLang="ko-KR" dirty="0"/>
              <a:t>84x84</a:t>
            </a:r>
            <a:r>
              <a:rPr lang="ko-KR" altLang="en-US" dirty="0"/>
              <a:t>로 </a:t>
            </a:r>
            <a:r>
              <a:rPr lang="en-US" altLang="ko-KR" dirty="0"/>
              <a:t>Crop(</a:t>
            </a:r>
            <a:r>
              <a:rPr lang="ko-KR" altLang="en-US" dirty="0"/>
              <a:t>자르기</a:t>
            </a:r>
            <a:r>
              <a:rPr lang="en-US" altLang="ko-KR" dirty="0"/>
              <a:t>)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b="1" dirty="0"/>
              <a:t>=&gt; Last 4 Frame</a:t>
            </a:r>
            <a:r>
              <a:rPr lang="ko-KR" altLang="en-US" b="1" dirty="0"/>
              <a:t>을 </a:t>
            </a:r>
            <a:r>
              <a:rPr lang="ko-KR" altLang="en-US" b="1" dirty="0" err="1"/>
              <a:t>전처리하여</a:t>
            </a:r>
            <a:r>
              <a:rPr lang="ko-KR" altLang="en-US" b="1" dirty="0"/>
              <a:t> </a:t>
            </a:r>
            <a:r>
              <a:rPr lang="en-US" altLang="ko-KR" b="1" dirty="0"/>
              <a:t>Stack</a:t>
            </a:r>
            <a:r>
              <a:rPr lang="ko-KR" altLang="en-US" b="1" dirty="0"/>
              <a:t>에 넣는다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ACE4A8-1335-4718-8B00-572E5F80C4CD}"/>
              </a:ext>
            </a:extLst>
          </p:cNvPr>
          <p:cNvSpPr txBox="1"/>
          <p:nvPr/>
        </p:nvSpPr>
        <p:spPr>
          <a:xfrm>
            <a:off x="1518309" y="3972577"/>
            <a:ext cx="5835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앞에서 보았던 </a:t>
            </a:r>
            <a:r>
              <a:rPr lang="en-US" altLang="ko-KR" b="1" dirty="0">
                <a:solidFill>
                  <a:srgbClr val="FF0000"/>
                </a:solidFill>
              </a:rPr>
              <a:t>Deep-Q Network</a:t>
            </a:r>
            <a:r>
              <a:rPr lang="ko-KR" altLang="en-US" b="1" dirty="0">
                <a:solidFill>
                  <a:srgbClr val="FF0000"/>
                </a:solidFill>
              </a:rPr>
              <a:t>의 </a:t>
            </a:r>
            <a:r>
              <a:rPr lang="en-US" altLang="ko-KR" b="1" dirty="0">
                <a:solidFill>
                  <a:srgbClr val="FF0000"/>
                </a:solidFill>
              </a:rPr>
              <a:t>Φ</a:t>
            </a:r>
            <a:r>
              <a:rPr lang="ko-KR" altLang="en-US" b="1" dirty="0">
                <a:solidFill>
                  <a:srgbClr val="FF0000"/>
                </a:solidFill>
              </a:rPr>
              <a:t>함수의 내용이다</a:t>
            </a:r>
            <a:r>
              <a:rPr lang="en-US" altLang="ko-KR" b="1" dirty="0">
                <a:solidFill>
                  <a:srgbClr val="FF0000"/>
                </a:solidFill>
              </a:rPr>
              <a:t>.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pic>
        <p:nvPicPr>
          <p:cNvPr id="2052" name="Picture 4" descr="https://t1.daumcdn.net/cfile/tistory/99137D455B98F61C04">
            <a:extLst>
              <a:ext uri="{FF2B5EF4-FFF2-40B4-BE49-F238E27FC236}">
                <a16:creationId xmlns:a16="http://schemas.microsoft.com/office/drawing/2014/main" id="{D95822E1-5E43-4D8D-A468-1F6E589E72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010" y="4298940"/>
            <a:ext cx="5040289" cy="190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26563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02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Deep-Q Network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1B65B4-54B4-4FCD-8826-40D9C9568F2E}"/>
              </a:ext>
            </a:extLst>
          </p:cNvPr>
          <p:cNvSpPr txBox="1"/>
          <p:nvPr/>
        </p:nvSpPr>
        <p:spPr>
          <a:xfrm>
            <a:off x="1589942" y="666733"/>
            <a:ext cx="25747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Model Architecture</a:t>
            </a:r>
            <a:endParaRPr lang="ko-KR" altLang="en-US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F7A607-2774-441F-A193-A0E50A72925E}"/>
              </a:ext>
            </a:extLst>
          </p:cNvPr>
          <p:cNvSpPr txBox="1"/>
          <p:nvPr/>
        </p:nvSpPr>
        <p:spPr>
          <a:xfrm>
            <a:off x="1438275" y="1599012"/>
            <a:ext cx="834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</a:t>
            </a:r>
            <a:r>
              <a:rPr lang="en-US" altLang="ko-KR" dirty="0"/>
              <a:t>Q-Value</a:t>
            </a:r>
            <a:r>
              <a:rPr lang="ko-KR" altLang="en-US" dirty="0"/>
              <a:t>를 구하는 방법은 두 가지가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History</a:t>
            </a:r>
            <a:r>
              <a:rPr lang="ko-KR" altLang="en-US" dirty="0"/>
              <a:t>와 </a:t>
            </a:r>
            <a:r>
              <a:rPr lang="en-US" altLang="ko-KR" dirty="0"/>
              <a:t>Action</a:t>
            </a:r>
            <a:r>
              <a:rPr lang="ko-KR" altLang="en-US" dirty="0"/>
              <a:t>을 </a:t>
            </a:r>
            <a:r>
              <a:rPr lang="en-US" altLang="ko-KR" dirty="0"/>
              <a:t>Input</a:t>
            </a:r>
            <a:r>
              <a:rPr lang="ko-KR" altLang="en-US" dirty="0"/>
              <a:t>으로 하고</a:t>
            </a:r>
            <a:r>
              <a:rPr lang="en-US" altLang="ko-KR" dirty="0"/>
              <a:t>, </a:t>
            </a:r>
            <a:r>
              <a:rPr lang="ko-KR" altLang="en-US" dirty="0"/>
              <a:t>그에 대해 예측된 </a:t>
            </a:r>
            <a:r>
              <a:rPr lang="en-US" altLang="ko-KR" dirty="0"/>
              <a:t>Q-Value</a:t>
            </a:r>
            <a:r>
              <a:rPr lang="ko-KR" altLang="en-US" dirty="0"/>
              <a:t>를 구하는 것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/>
              <a:t>History</a:t>
            </a:r>
            <a:r>
              <a:rPr lang="ko-KR" altLang="en-US" dirty="0"/>
              <a:t>만을 </a:t>
            </a:r>
            <a:r>
              <a:rPr lang="en-US" altLang="ko-KR" dirty="0"/>
              <a:t>Input</a:t>
            </a:r>
            <a:r>
              <a:rPr lang="ko-KR" altLang="en-US" dirty="0"/>
              <a:t>으로 하여 모든 행동에 대해 예측된 </a:t>
            </a:r>
            <a:r>
              <a:rPr lang="en-US" altLang="ko-KR" dirty="0"/>
              <a:t>Q-Value</a:t>
            </a:r>
            <a:r>
              <a:rPr lang="ko-KR" altLang="en-US" dirty="0"/>
              <a:t>를 구하는 것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BA8C85-B672-40B5-B485-8099E590B9B7}"/>
              </a:ext>
            </a:extLst>
          </p:cNvPr>
          <p:cNvSpPr txBox="1"/>
          <p:nvPr/>
        </p:nvSpPr>
        <p:spPr>
          <a:xfrm>
            <a:off x="1331650" y="3941685"/>
            <a:ext cx="96263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/>
              <a:t>1</a:t>
            </a:r>
            <a:r>
              <a:rPr lang="ko-KR" altLang="en-US" dirty="0"/>
              <a:t>번을 사용하게 되면 들어온 </a:t>
            </a:r>
            <a:r>
              <a:rPr lang="en-US" altLang="ko-KR" dirty="0"/>
              <a:t>Action</a:t>
            </a:r>
            <a:r>
              <a:rPr lang="ko-KR" altLang="en-US" dirty="0"/>
              <a:t>에 대하여 </a:t>
            </a:r>
            <a:r>
              <a:rPr lang="en-US" altLang="ko-KR" dirty="0"/>
              <a:t>Separate forward pass(</a:t>
            </a:r>
            <a:r>
              <a:rPr lang="ko-KR" altLang="en-US" dirty="0"/>
              <a:t>별도 연산과정</a:t>
            </a:r>
            <a:r>
              <a:rPr lang="en-US" altLang="ko-KR" dirty="0"/>
              <a:t>)</a:t>
            </a:r>
            <a:r>
              <a:rPr lang="ko-KR" altLang="en-US" dirty="0"/>
              <a:t>을 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진행해야</a:t>
            </a:r>
            <a:r>
              <a:rPr lang="en-US" altLang="ko-KR" dirty="0"/>
              <a:t> </a:t>
            </a:r>
            <a:r>
              <a:rPr lang="ko-KR" altLang="en-US" dirty="0"/>
              <a:t>하므로 들어온 </a:t>
            </a:r>
            <a:r>
              <a:rPr lang="en-US" altLang="ko-KR" dirty="0"/>
              <a:t>Action</a:t>
            </a:r>
            <a:r>
              <a:rPr lang="ko-KR" altLang="en-US" dirty="0"/>
              <a:t>에 따라 양도 </a:t>
            </a:r>
            <a:r>
              <a:rPr lang="en-US" altLang="ko-KR" dirty="0"/>
              <a:t>Linear</a:t>
            </a:r>
            <a:r>
              <a:rPr lang="ko-KR" altLang="en-US" dirty="0"/>
              <a:t>하게 늘어난다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1" dirty="0">
                <a:solidFill>
                  <a:srgbClr val="FF0000"/>
                </a:solidFill>
              </a:rPr>
              <a:t>∴ </a:t>
            </a:r>
            <a:r>
              <a:rPr lang="en-US" altLang="ko-KR" b="1" dirty="0">
                <a:solidFill>
                  <a:srgbClr val="FF0000"/>
                </a:solidFill>
              </a:rPr>
              <a:t>2</a:t>
            </a:r>
            <a:r>
              <a:rPr lang="ko-KR" altLang="en-US" b="1" dirty="0">
                <a:solidFill>
                  <a:srgbClr val="FF0000"/>
                </a:solidFill>
              </a:rPr>
              <a:t>번을 통해 한번의 </a:t>
            </a:r>
            <a:r>
              <a:rPr lang="en-US" altLang="ko-KR" b="1" dirty="0">
                <a:solidFill>
                  <a:srgbClr val="FF0000"/>
                </a:solidFill>
              </a:rPr>
              <a:t>single forward pass</a:t>
            </a:r>
            <a:r>
              <a:rPr lang="ko-KR" altLang="en-US" b="1" dirty="0">
                <a:solidFill>
                  <a:srgbClr val="FF0000"/>
                </a:solidFill>
              </a:rPr>
              <a:t>로 연산의 양이 줄어든다</a:t>
            </a:r>
            <a:r>
              <a:rPr lang="en-US" altLang="ko-KR" b="1" dirty="0">
                <a:solidFill>
                  <a:srgbClr val="FF0000"/>
                </a:solidFill>
              </a:rPr>
              <a:t>.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507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03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Experiment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C005DF-D7AB-42C0-BC75-46D2829520FC}"/>
              </a:ext>
            </a:extLst>
          </p:cNvPr>
          <p:cNvSpPr txBox="1"/>
          <p:nvPr/>
        </p:nvSpPr>
        <p:spPr>
          <a:xfrm>
            <a:off x="1438275" y="1599012"/>
            <a:ext cx="103412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Reward Structure : </a:t>
            </a:r>
            <a:r>
              <a:rPr lang="ko-KR" altLang="en-US" dirty="0"/>
              <a:t>양의 보상 </a:t>
            </a:r>
            <a:r>
              <a:rPr lang="en-US" altLang="ko-KR" dirty="0"/>
              <a:t>= 1, </a:t>
            </a:r>
            <a:r>
              <a:rPr lang="ko-KR" altLang="en-US" dirty="0"/>
              <a:t>음의 보상 </a:t>
            </a:r>
            <a:r>
              <a:rPr lang="en-US" altLang="ko-KR" dirty="0"/>
              <a:t>= -1, </a:t>
            </a:r>
            <a:r>
              <a:rPr lang="ko-KR" altLang="en-US" dirty="0"/>
              <a:t>변화 없음 </a:t>
            </a:r>
            <a:r>
              <a:rPr lang="en-US" altLang="ko-KR" dirty="0"/>
              <a:t>= 0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/>
              <a:t>오류 도함수의 스케일을 제한하고 모든 게임에 동일한 </a:t>
            </a:r>
            <a:r>
              <a:rPr lang="en-US" altLang="ko-KR" dirty="0"/>
              <a:t>Learning rate</a:t>
            </a:r>
            <a:r>
              <a:rPr lang="ko-KR" altLang="en-US" dirty="0"/>
              <a:t>를 적용 가능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2.  </a:t>
            </a:r>
            <a:r>
              <a:rPr lang="en-US" altLang="ko-KR" dirty="0" err="1"/>
              <a:t>RMSProp</a:t>
            </a:r>
            <a:r>
              <a:rPr lang="en-US" altLang="ko-KR" dirty="0"/>
              <a:t> Algorithm &amp; ε-greedy  Algorithm : 32 </a:t>
            </a:r>
            <a:r>
              <a:rPr lang="ko-KR" altLang="en-US" dirty="0"/>
              <a:t>크기의 </a:t>
            </a:r>
            <a:r>
              <a:rPr lang="en-US" altLang="ko-KR" dirty="0"/>
              <a:t>mini-batch</a:t>
            </a:r>
            <a:r>
              <a:rPr lang="ko-KR" altLang="en-US" dirty="0"/>
              <a:t>를 </a:t>
            </a:r>
            <a:r>
              <a:rPr lang="en-US" altLang="ko-KR" dirty="0" err="1"/>
              <a:t>RMSProp</a:t>
            </a:r>
            <a:r>
              <a:rPr lang="ko-KR" altLang="en-US" dirty="0"/>
              <a:t>에 적용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 ε </a:t>
            </a:r>
            <a:r>
              <a:rPr lang="ko-KR" altLang="en-US" dirty="0"/>
              <a:t>값을 </a:t>
            </a:r>
            <a:r>
              <a:rPr lang="en-US" altLang="ko-KR" dirty="0"/>
              <a:t>1~100</a:t>
            </a:r>
            <a:r>
              <a:rPr lang="ko-KR" altLang="en-US" dirty="0"/>
              <a:t>만 번째 프레임까지는 </a:t>
            </a:r>
            <a:r>
              <a:rPr lang="en-US" altLang="ko-KR" dirty="0"/>
              <a:t>1~0.1</a:t>
            </a:r>
            <a:r>
              <a:rPr lang="ko-KR" altLang="en-US" dirty="0"/>
              <a:t>까지 동일한 비율로 감소하고 이후에는 </a:t>
            </a:r>
            <a:r>
              <a:rPr lang="en-US" altLang="ko-KR" dirty="0"/>
              <a:t>0.1</a:t>
            </a:r>
            <a:r>
              <a:rPr lang="ko-KR" altLang="en-US" dirty="0"/>
              <a:t>로 고정</a:t>
            </a:r>
            <a:r>
              <a:rPr lang="en-US" altLang="ko-KR" dirty="0"/>
              <a:t>	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8DC6B0-1188-472B-9609-2EE0DCCB1DDB}"/>
              </a:ext>
            </a:extLst>
          </p:cNvPr>
          <p:cNvSpPr txBox="1"/>
          <p:nvPr/>
        </p:nvSpPr>
        <p:spPr>
          <a:xfrm>
            <a:off x="1438275" y="3686019"/>
            <a:ext cx="10289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Frame Skipping Technique : Agent</a:t>
            </a:r>
            <a:r>
              <a:rPr lang="ko-KR" altLang="en-US" dirty="0"/>
              <a:t>가 모든 </a:t>
            </a:r>
            <a:r>
              <a:rPr lang="en-US" altLang="ko-KR" dirty="0"/>
              <a:t>Frame</a:t>
            </a:r>
            <a:r>
              <a:rPr lang="ko-KR" altLang="en-US" dirty="0"/>
              <a:t>을 보고 </a:t>
            </a:r>
            <a:r>
              <a:rPr lang="en-US" altLang="ko-KR" dirty="0"/>
              <a:t>Action</a:t>
            </a:r>
            <a:r>
              <a:rPr lang="ko-KR" altLang="en-US" dirty="0"/>
              <a:t>을 취하는 것이 아니라 </a:t>
            </a:r>
            <a:r>
              <a:rPr lang="en-US" altLang="ko-KR" dirty="0"/>
              <a:t>K</a:t>
            </a:r>
            <a:r>
              <a:rPr lang="ko-KR" altLang="en-US" dirty="0"/>
              <a:t>번째</a:t>
            </a:r>
            <a:endParaRPr lang="en-US" altLang="ko-KR" dirty="0"/>
          </a:p>
          <a:p>
            <a:r>
              <a:rPr lang="en-US" altLang="ko-KR" dirty="0"/>
              <a:t>	 </a:t>
            </a:r>
            <a:r>
              <a:rPr lang="ko-KR" altLang="en-US" dirty="0"/>
              <a:t>프레임을 보고 액션을 고르게 하였고</a:t>
            </a:r>
            <a:r>
              <a:rPr lang="en-US" altLang="ko-KR" dirty="0"/>
              <a:t>, </a:t>
            </a:r>
            <a:r>
              <a:rPr lang="ko-KR" altLang="en-US" dirty="0"/>
              <a:t>마지막 행동은 </a:t>
            </a:r>
            <a:r>
              <a:rPr lang="en-US" altLang="ko-KR" dirty="0"/>
              <a:t>Skipped</a:t>
            </a:r>
            <a:r>
              <a:rPr lang="ko-KR" altLang="en-US" dirty="0"/>
              <a:t>된 </a:t>
            </a:r>
            <a:r>
              <a:rPr lang="en-US" altLang="ko-KR" dirty="0"/>
              <a:t>frames</a:t>
            </a:r>
            <a:r>
              <a:rPr lang="ko-KR" altLang="en-US" dirty="0"/>
              <a:t>에 반복 적용시킴</a:t>
            </a:r>
            <a:r>
              <a:rPr lang="en-US" altLang="ko-KR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FFDCAA-7353-4A23-9BE2-C07B482F4DF9}"/>
              </a:ext>
            </a:extLst>
          </p:cNvPr>
          <p:cNvSpPr txBox="1"/>
          <p:nvPr/>
        </p:nvSpPr>
        <p:spPr>
          <a:xfrm>
            <a:off x="1495424" y="5754974"/>
            <a:ext cx="987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* </a:t>
            </a:r>
            <a:r>
              <a:rPr lang="en-US" altLang="ko-KR" b="1" dirty="0" err="1">
                <a:solidFill>
                  <a:srgbClr val="FF0000"/>
                </a:solidFill>
              </a:rPr>
              <a:t>RMSProp</a:t>
            </a:r>
            <a:r>
              <a:rPr lang="en-US" altLang="ko-KR" b="1" dirty="0">
                <a:solidFill>
                  <a:srgbClr val="FF0000"/>
                </a:solidFill>
              </a:rPr>
              <a:t> </a:t>
            </a:r>
            <a:r>
              <a:rPr lang="en-US" altLang="ko-KR" b="1" dirty="0"/>
              <a:t>: SGD</a:t>
            </a:r>
            <a:r>
              <a:rPr lang="ko-KR" altLang="en-US" b="1" dirty="0"/>
              <a:t>의 보완기법인 </a:t>
            </a:r>
            <a:r>
              <a:rPr lang="en-US" altLang="ko-KR" b="1" dirty="0" err="1"/>
              <a:t>AdaGrad</a:t>
            </a:r>
            <a:r>
              <a:rPr lang="ko-KR" altLang="en-US" b="1" dirty="0"/>
              <a:t>의 </a:t>
            </a:r>
            <a:r>
              <a:rPr lang="ko-KR" altLang="en-US" b="1" dirty="0" err="1"/>
              <a:t>학습률</a:t>
            </a:r>
            <a:r>
              <a:rPr lang="ko-KR" altLang="en-US" b="1" dirty="0"/>
              <a:t> 줄이기를 보완한 기법</a:t>
            </a:r>
          </a:p>
        </p:txBody>
      </p:sp>
    </p:spTree>
    <p:extLst>
      <p:ext uri="{BB962C8B-B14F-4D97-AF65-F5344CB8AC3E}">
        <p14:creationId xmlns:p14="http://schemas.microsoft.com/office/powerpoint/2010/main" val="1256737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35D8BF0-EA07-4C2A-9D0F-93023F7BD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91882"/>
            <a:ext cx="4718789" cy="4284943"/>
          </a:xfrm>
        </p:spPr>
        <p:txBody>
          <a:bodyPr anchor="ctr">
            <a:normAutofit/>
          </a:bodyPr>
          <a:lstStyle/>
          <a:p>
            <a:r>
              <a:rPr lang="en-US" altLang="ko-KR" sz="7200" dirty="0">
                <a:ln w="10160">
                  <a:solidFill>
                    <a:schemeClr val="tx2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Contents</a:t>
            </a:r>
            <a:br>
              <a:rPr lang="en-US" altLang="ko-KR" sz="7200" dirty="0"/>
            </a:br>
            <a:br>
              <a:rPr lang="en-US" altLang="ko-KR" dirty="0"/>
            </a:br>
            <a:r>
              <a:rPr lang="en-US" altLang="ko-KR" dirty="0"/>
              <a:t>	01. </a:t>
            </a:r>
            <a:r>
              <a:rPr lang="ko-KR" altLang="en-US" dirty="0"/>
              <a:t>소개</a:t>
            </a:r>
            <a:br>
              <a:rPr lang="en-US" altLang="ko-KR" dirty="0"/>
            </a:br>
            <a:r>
              <a:rPr lang="en-US" altLang="ko-KR" dirty="0"/>
              <a:t>	02. </a:t>
            </a:r>
            <a:r>
              <a:rPr lang="ko-KR" altLang="en-US" dirty="0"/>
              <a:t>배경</a:t>
            </a:r>
            <a:br>
              <a:rPr lang="en-US" altLang="ko-KR" dirty="0"/>
            </a:br>
            <a:r>
              <a:rPr lang="en-US" altLang="ko-KR" dirty="0"/>
              <a:t>	03. </a:t>
            </a:r>
            <a:r>
              <a:rPr lang="ko-KR" altLang="en-US" dirty="0"/>
              <a:t>실험 및 결론</a:t>
            </a:r>
            <a:br>
              <a:rPr lang="en-US" altLang="ko-KR" dirty="0"/>
            </a:br>
            <a:r>
              <a:rPr lang="en-US" altLang="ko-KR" dirty="0"/>
              <a:t>	04. </a:t>
            </a:r>
            <a:r>
              <a:rPr lang="ko-KR" altLang="en-US" dirty="0"/>
              <a:t>구현</a:t>
            </a:r>
          </a:p>
        </p:txBody>
      </p:sp>
      <p:pic>
        <p:nvPicPr>
          <p:cNvPr id="1026" name="Picture 2" descr="파일:DeepMind logo.png - 위키백과, 우리 모두의 백과사전">
            <a:extLst>
              <a:ext uri="{FF2B5EF4-FFF2-40B4-BE49-F238E27FC236}">
                <a16:creationId xmlns:a16="http://schemas.microsoft.com/office/drawing/2014/main" id="{12A5B087-6E28-4BAF-804B-A4DC9E259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5914" y="2566986"/>
            <a:ext cx="7200900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1637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03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Experiment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8DC6B0-1188-472B-9609-2EE0DCCB1DDB}"/>
              </a:ext>
            </a:extLst>
          </p:cNvPr>
          <p:cNvSpPr txBox="1"/>
          <p:nvPr/>
        </p:nvSpPr>
        <p:spPr>
          <a:xfrm>
            <a:off x="1127804" y="1840058"/>
            <a:ext cx="984917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Point A : Screen</a:t>
            </a:r>
            <a:r>
              <a:rPr lang="ko-KR" altLang="en-US" dirty="0"/>
              <a:t>의 왼쪽에 </a:t>
            </a:r>
            <a:r>
              <a:rPr lang="en-US" altLang="ko-KR" dirty="0"/>
              <a:t>Enemy</a:t>
            </a:r>
            <a:r>
              <a:rPr lang="ko-KR" altLang="en-US" dirty="0"/>
              <a:t>가 등장했을 때</a:t>
            </a:r>
            <a:r>
              <a:rPr lang="en-US" altLang="ko-KR" dirty="0"/>
              <a:t>, Predicted value</a:t>
            </a:r>
            <a:r>
              <a:rPr lang="ko-KR" altLang="en-US" dirty="0"/>
              <a:t>가 </a:t>
            </a:r>
            <a:r>
              <a:rPr lang="en-US" altLang="ko-KR" dirty="0"/>
              <a:t>jump</a:t>
            </a:r>
            <a:r>
              <a:rPr lang="ko-KR" altLang="en-US" dirty="0"/>
              <a:t>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Point B : Enemy</a:t>
            </a:r>
            <a:r>
              <a:rPr lang="ko-KR" altLang="en-US" dirty="0"/>
              <a:t>를 발견하여 발사한 미사일이 적을 맞추려고 할 때 </a:t>
            </a:r>
            <a:r>
              <a:rPr lang="en-US" altLang="ko-KR" dirty="0"/>
              <a:t>Predicted value</a:t>
            </a:r>
            <a:r>
              <a:rPr lang="ko-KR" altLang="en-US" dirty="0"/>
              <a:t>가 상승함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Point C : Screen</a:t>
            </a:r>
            <a:r>
              <a:rPr lang="ko-KR" altLang="en-US" dirty="0"/>
              <a:t>에서 </a:t>
            </a:r>
            <a:r>
              <a:rPr lang="en-US" altLang="ko-KR" dirty="0"/>
              <a:t>Enemy</a:t>
            </a:r>
            <a:r>
              <a:rPr lang="ko-KR" altLang="en-US" dirty="0"/>
              <a:t>가 사라졌을 때 </a:t>
            </a:r>
            <a:r>
              <a:rPr lang="en-US" altLang="ko-KR" dirty="0"/>
              <a:t>Predicted Value</a:t>
            </a:r>
            <a:r>
              <a:rPr lang="ko-KR" altLang="en-US" dirty="0"/>
              <a:t>가 다시 감소함</a:t>
            </a:r>
            <a:r>
              <a:rPr lang="en-US" altLang="ko-KR" dirty="0"/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EB98730-B114-4AFC-9E6E-0F749EA63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3511948"/>
            <a:ext cx="8001000" cy="21050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EDF858-F438-4363-88AB-0D1439133FAA}"/>
              </a:ext>
            </a:extLst>
          </p:cNvPr>
          <p:cNvSpPr txBox="1"/>
          <p:nvPr/>
        </p:nvSpPr>
        <p:spPr>
          <a:xfrm>
            <a:off x="1579490" y="655993"/>
            <a:ext cx="3494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Visualizing the Value Function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00875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03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Experiment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EDF858-F438-4363-88AB-0D1439133FAA}"/>
              </a:ext>
            </a:extLst>
          </p:cNvPr>
          <p:cNvSpPr txBox="1"/>
          <p:nvPr/>
        </p:nvSpPr>
        <p:spPr>
          <a:xfrm>
            <a:off x="1579490" y="655993"/>
            <a:ext cx="196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Main Evaluation</a:t>
            </a:r>
            <a:endParaRPr lang="ko-KR" altLang="en-US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56F9F2F-4C15-4A4D-945A-B18F86093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378" y="1902888"/>
            <a:ext cx="10429244" cy="297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7527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03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57631C-542E-43F4-8420-0384D668FF3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EDF858-F438-4363-88AB-0D1439133FAA}"/>
              </a:ext>
            </a:extLst>
          </p:cNvPr>
          <p:cNvSpPr txBox="1"/>
          <p:nvPr/>
        </p:nvSpPr>
        <p:spPr>
          <a:xfrm>
            <a:off x="1438275" y="1807447"/>
            <a:ext cx="970970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ㆍ</a:t>
            </a:r>
            <a:r>
              <a:rPr lang="ko-KR" altLang="en-US" b="1" dirty="0"/>
              <a:t> </a:t>
            </a:r>
            <a:r>
              <a:rPr lang="en-US" altLang="ko-KR" b="1" dirty="0"/>
              <a:t>RL</a:t>
            </a:r>
            <a:r>
              <a:rPr lang="ko-KR" altLang="en-US" b="1" dirty="0"/>
              <a:t>을 위한 새로운 </a:t>
            </a:r>
            <a:r>
              <a:rPr lang="en-US" altLang="ko-KR" b="1" dirty="0"/>
              <a:t>Deep Learning Model</a:t>
            </a:r>
            <a:r>
              <a:rPr lang="ko-KR" altLang="en-US" b="1" dirty="0"/>
              <a:t>을 소개함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 err="1"/>
              <a:t>ㆍ</a:t>
            </a:r>
            <a:r>
              <a:rPr lang="ko-KR" altLang="en-US" b="1" dirty="0"/>
              <a:t> </a:t>
            </a:r>
            <a:r>
              <a:rPr lang="en-US" altLang="ko-KR" b="1" dirty="0"/>
              <a:t>Raw Pixel</a:t>
            </a:r>
            <a:r>
              <a:rPr lang="ko-KR" altLang="en-US" b="1" dirty="0"/>
              <a:t>들 만을 입력으로 사용하여 </a:t>
            </a:r>
            <a:r>
              <a:rPr lang="en-US" altLang="ko-KR" b="1" dirty="0"/>
              <a:t>Atari 2600</a:t>
            </a:r>
            <a:r>
              <a:rPr lang="ko-KR" altLang="en-US" b="1" dirty="0"/>
              <a:t>의 어려운 </a:t>
            </a:r>
            <a:r>
              <a:rPr lang="en-US" altLang="ko-KR" b="1" dirty="0"/>
              <a:t>Control Policy</a:t>
            </a:r>
            <a:r>
              <a:rPr lang="ko-KR" altLang="en-US" b="1" dirty="0"/>
              <a:t>를 학습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 err="1"/>
              <a:t>ㆍ</a:t>
            </a:r>
            <a:r>
              <a:rPr lang="ko-KR" altLang="en-US" b="1" dirty="0"/>
              <a:t> 학습을 위해 </a:t>
            </a:r>
            <a:r>
              <a:rPr lang="en-US" altLang="ko-KR" b="1" dirty="0"/>
              <a:t>Stochastic Gradient Descent</a:t>
            </a:r>
            <a:r>
              <a:rPr lang="ko-KR" altLang="en-US" b="1" dirty="0"/>
              <a:t>에 </a:t>
            </a:r>
            <a:r>
              <a:rPr lang="en-US" altLang="ko-KR" b="1" dirty="0"/>
              <a:t>Experience Memory</a:t>
            </a:r>
            <a:r>
              <a:rPr lang="ko-KR" altLang="en-US" b="1" dirty="0"/>
              <a:t>를 적용한 </a:t>
            </a:r>
            <a:endParaRPr lang="en-US" altLang="ko-KR" b="1" dirty="0"/>
          </a:p>
          <a:p>
            <a:r>
              <a:rPr lang="en-US" altLang="ko-KR" b="1" dirty="0"/>
              <a:t>	Deep Q-Learning</a:t>
            </a:r>
            <a:r>
              <a:rPr lang="ko-KR" altLang="en-US" b="1" dirty="0"/>
              <a:t>을 소개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b="1" dirty="0" err="1"/>
              <a:t>ㆍ</a:t>
            </a:r>
            <a:r>
              <a:rPr lang="ko-KR" altLang="en-US" b="1" dirty="0"/>
              <a:t> </a:t>
            </a:r>
            <a:r>
              <a:rPr lang="en-US" altLang="ko-KR" b="1" dirty="0"/>
              <a:t>Architecture</a:t>
            </a:r>
            <a:r>
              <a:rPr lang="ko-KR" altLang="en-US" b="1" dirty="0"/>
              <a:t>나 </a:t>
            </a:r>
            <a:r>
              <a:rPr lang="en-US" altLang="ko-KR" b="1" dirty="0"/>
              <a:t>Hyper-</a:t>
            </a:r>
            <a:r>
              <a:rPr lang="en-US" altLang="ko-KR" b="1" dirty="0" err="1"/>
              <a:t>paramete</a:t>
            </a:r>
            <a:r>
              <a:rPr lang="ko-KR" altLang="en-US" b="1" dirty="0"/>
              <a:t>의 변화 없이 </a:t>
            </a:r>
            <a:r>
              <a:rPr lang="en-US" altLang="ko-KR" b="1" dirty="0"/>
              <a:t>7</a:t>
            </a:r>
            <a:r>
              <a:rPr lang="ko-KR" altLang="en-US" b="1" dirty="0"/>
              <a:t>개 중 </a:t>
            </a:r>
            <a:r>
              <a:rPr lang="en-US" altLang="ko-KR" b="1" dirty="0"/>
              <a:t>6</a:t>
            </a:r>
            <a:r>
              <a:rPr lang="ko-KR" altLang="en-US" b="1" dirty="0"/>
              <a:t>개의 게임에서 경이적인 결과 도출</a:t>
            </a:r>
          </a:p>
        </p:txBody>
      </p:sp>
    </p:spTree>
    <p:extLst>
      <p:ext uri="{BB962C8B-B14F-4D97-AF65-F5344CB8AC3E}">
        <p14:creationId xmlns:p14="http://schemas.microsoft.com/office/powerpoint/2010/main" val="1897597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04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A1EE68-3DC5-419B-9599-ACFB468FFF1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Implementation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B6EF6A-2418-4E46-8A31-F68385D06277}"/>
              </a:ext>
            </a:extLst>
          </p:cNvPr>
          <p:cNvSpPr txBox="1"/>
          <p:nvPr/>
        </p:nvSpPr>
        <p:spPr>
          <a:xfrm>
            <a:off x="1579490" y="667977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Environment.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FD9523-7017-440F-ADBB-C131070CB817}"/>
              </a:ext>
            </a:extLst>
          </p:cNvPr>
          <p:cNvSpPr txBox="1"/>
          <p:nvPr/>
        </p:nvSpPr>
        <p:spPr>
          <a:xfrm>
            <a:off x="1993138" y="944911"/>
            <a:ext cx="371447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OS : Windows 10</a:t>
            </a:r>
          </a:p>
          <a:p>
            <a:r>
              <a:rPr lang="en-US" altLang="ko-KR" b="1" dirty="0"/>
              <a:t>GPU : NVIDIA GeForce GTX1660</a:t>
            </a:r>
          </a:p>
          <a:p>
            <a:endParaRPr lang="en-US" altLang="ko-KR" b="1" dirty="0"/>
          </a:p>
          <a:p>
            <a:r>
              <a:rPr lang="en-US" altLang="ko-KR" b="1" dirty="0"/>
              <a:t>Python 3.7.13</a:t>
            </a:r>
          </a:p>
          <a:p>
            <a:r>
              <a:rPr lang="en-US" altLang="ko-KR" b="1" dirty="0"/>
              <a:t>	- </a:t>
            </a:r>
            <a:r>
              <a:rPr lang="en-US" altLang="ko-KR" b="1" dirty="0" err="1"/>
              <a:t>Tensorflow</a:t>
            </a:r>
            <a:r>
              <a:rPr lang="en-US" altLang="ko-KR" b="1" dirty="0"/>
              <a:t> 2.1.0</a:t>
            </a:r>
          </a:p>
          <a:p>
            <a:r>
              <a:rPr lang="en-US" altLang="ko-KR" b="1" dirty="0"/>
              <a:t>	- Open Ai Gym</a:t>
            </a:r>
          </a:p>
          <a:p>
            <a:endParaRPr lang="ko-KR" altLang="en-US" dirty="0"/>
          </a:p>
        </p:txBody>
      </p:sp>
      <p:pic>
        <p:nvPicPr>
          <p:cNvPr id="16" name="Picture 2" descr="https://blog.kakaocdn.net/dn/bG7Xcf/btqY9Zvt92B/zGKmBGUWUjkYhqBRUv59R1/img.png">
            <a:extLst>
              <a:ext uri="{FF2B5EF4-FFF2-40B4-BE49-F238E27FC236}">
                <a16:creationId xmlns:a16="http://schemas.microsoft.com/office/drawing/2014/main" id="{22E51DC1-47E2-4D9B-9503-C33F78101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192" y="4931268"/>
            <a:ext cx="4398480" cy="124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63411F4-B148-44B8-9FF7-DB6E12206C34}"/>
              </a:ext>
            </a:extLst>
          </p:cNvPr>
          <p:cNvSpPr txBox="1"/>
          <p:nvPr/>
        </p:nvSpPr>
        <p:spPr>
          <a:xfrm>
            <a:off x="626552" y="5350083"/>
            <a:ext cx="40126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err="1">
                <a:solidFill>
                  <a:srgbClr val="FF0000"/>
                </a:solidFill>
              </a:rPr>
              <a:t>relu</a:t>
            </a:r>
            <a:r>
              <a:rPr lang="en-US" altLang="ko-KR" sz="1600" b="1" dirty="0">
                <a:solidFill>
                  <a:srgbClr val="FF0000"/>
                </a:solidFill>
              </a:rPr>
              <a:t> </a:t>
            </a:r>
            <a:r>
              <a:rPr lang="ko-KR" altLang="en-US" sz="1600" b="1" dirty="0">
                <a:solidFill>
                  <a:srgbClr val="FF0000"/>
                </a:solidFill>
              </a:rPr>
              <a:t>활성함수 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은닉층에서 사용되는데 </a:t>
            </a:r>
            <a:endParaRPr lang="en-US" altLang="ko-KR" sz="1600" b="1" dirty="0"/>
          </a:p>
          <a:p>
            <a:r>
              <a:rPr lang="en-US" altLang="ko-KR" sz="1600" b="1" dirty="0"/>
              <a:t>	</a:t>
            </a:r>
            <a:r>
              <a:rPr lang="ko-KR" altLang="en-US" sz="1600" b="1" dirty="0"/>
              <a:t>기존 활성화 함수보다 빠르고</a:t>
            </a:r>
            <a:endParaRPr lang="en-US" altLang="ko-KR" sz="1600" b="1" dirty="0"/>
          </a:p>
          <a:p>
            <a:r>
              <a:rPr lang="en-US" altLang="ko-KR" sz="1600" b="1" dirty="0"/>
              <a:t>	</a:t>
            </a:r>
            <a:r>
              <a:rPr lang="ko-KR" altLang="en-US" sz="1600" b="1" dirty="0"/>
              <a:t>기울기 소실 문제가 발생하지 않는다</a:t>
            </a:r>
            <a:r>
              <a:rPr lang="en-US" altLang="ko-KR" sz="1600" b="1" dirty="0"/>
              <a:t>.</a:t>
            </a:r>
            <a:endParaRPr lang="ko-KR" altLang="en-US" sz="1600" b="1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3D00C0CD-AEE6-4DF7-960B-80F1CF3CD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178" y="1756391"/>
            <a:ext cx="4285441" cy="853954"/>
          </a:xfrm>
          <a:prstGeom prst="rect">
            <a:avLst/>
          </a:prstGeom>
        </p:spPr>
      </p:pic>
      <p:pic>
        <p:nvPicPr>
          <p:cNvPr id="19" name="Picture 4" descr="https://t1.daumcdn.net/cfile/tistory/99137D455B98F61C04">
            <a:extLst>
              <a:ext uri="{FF2B5EF4-FFF2-40B4-BE49-F238E27FC236}">
                <a16:creationId xmlns:a16="http://schemas.microsoft.com/office/drawing/2014/main" id="{3AEF4322-7F95-4E31-B5E8-9B2EDCB27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390" y="-7827"/>
            <a:ext cx="5040289" cy="190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EAC3B56-82E3-4003-9914-2A8C95777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8492" y="3526544"/>
            <a:ext cx="1028700" cy="85725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B41217B5-54D3-4264-B95B-E2A400579A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513" y="2609524"/>
            <a:ext cx="6667500" cy="239077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45977A2-7C0D-4A51-86AF-EDB249937CE6}"/>
              </a:ext>
            </a:extLst>
          </p:cNvPr>
          <p:cNvSpPr txBox="1"/>
          <p:nvPr/>
        </p:nvSpPr>
        <p:spPr>
          <a:xfrm>
            <a:off x="749722" y="6295580"/>
            <a:ext cx="6569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7"/>
              </a:rPr>
              <a:t>GitHub - </a:t>
            </a:r>
            <a:r>
              <a:rPr lang="en-US" altLang="ko-KR" dirty="0" err="1">
                <a:hlinkClick r:id="rId7"/>
              </a:rPr>
              <a:t>limetimeline</a:t>
            </a:r>
            <a:r>
              <a:rPr lang="en-US" altLang="ko-KR" dirty="0">
                <a:hlinkClick r:id="rId7"/>
              </a:rPr>
              <a:t>/Atari-DQN: Reinforcement Learning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022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04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A1EE68-3DC5-419B-9599-ACFB468FFF1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Implementation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7A74097-7432-4F23-BDE2-6EE2E1D0D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701" y="1210116"/>
            <a:ext cx="5249009" cy="54959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7B5C4F9-654E-468F-AAD0-B1FA989A6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2710" y="1210905"/>
            <a:ext cx="5094971" cy="44386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4E7BE6A-F526-44AF-81CA-7D13AAD81801}"/>
              </a:ext>
            </a:extLst>
          </p:cNvPr>
          <p:cNvSpPr txBox="1"/>
          <p:nvPr/>
        </p:nvSpPr>
        <p:spPr>
          <a:xfrm>
            <a:off x="1579490" y="655993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DQNAgent</a:t>
            </a:r>
            <a:r>
              <a:rPr lang="en-US" altLang="ko-KR" b="1" dirty="0"/>
              <a:t> Class</a:t>
            </a:r>
          </a:p>
        </p:txBody>
      </p:sp>
    </p:spTree>
    <p:extLst>
      <p:ext uri="{BB962C8B-B14F-4D97-AF65-F5344CB8AC3E}">
        <p14:creationId xmlns:p14="http://schemas.microsoft.com/office/powerpoint/2010/main" val="37057883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04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A1EE68-3DC5-419B-9599-ACFB468FFF1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Implementation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E7BE6A-F526-44AF-81CA-7D13AAD81801}"/>
              </a:ext>
            </a:extLst>
          </p:cNvPr>
          <p:cNvSpPr txBox="1"/>
          <p:nvPr/>
        </p:nvSpPr>
        <p:spPr>
          <a:xfrm>
            <a:off x="1579490" y="655993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DQNAgent</a:t>
            </a:r>
            <a:r>
              <a:rPr lang="en-US" altLang="ko-KR" b="1" dirty="0"/>
              <a:t> Class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1048975-7251-4D64-AE04-6765A4D7E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943" y="1108096"/>
            <a:ext cx="4757592" cy="27908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3BE29EE-5ED8-49B9-B470-1B936A189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391" y="1047750"/>
            <a:ext cx="4887407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6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73CE9-F4B3-4176-8865-55C0CAA862FE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04</a:t>
            </a:r>
            <a:endParaRPr lang="ko-KR" altLang="en-US" sz="16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E4C83-0134-4A95-823F-D2B7DFC2F9CB}"/>
              </a:ext>
            </a:extLst>
          </p:cNvPr>
          <p:cNvSpPr txBox="1"/>
          <p:nvPr/>
        </p:nvSpPr>
        <p:spPr>
          <a:xfrm>
            <a:off x="1683495" y="391879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A1EE68-3DC5-419B-9599-ACFB468FFF14}"/>
              </a:ext>
            </a:extLst>
          </p:cNvPr>
          <p:cNvSpPr txBox="1"/>
          <p:nvPr/>
        </p:nvSpPr>
        <p:spPr>
          <a:xfrm>
            <a:off x="1495424" y="-171806"/>
            <a:ext cx="10069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Implementation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B09DDAB-8EA3-4AC2-A8DF-21C05DDD9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8620" y="1286935"/>
            <a:ext cx="6981319" cy="65074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2506F95-648F-4A51-ADE6-D204E836FEAE}"/>
              </a:ext>
            </a:extLst>
          </p:cNvPr>
          <p:cNvSpPr txBox="1"/>
          <p:nvPr/>
        </p:nvSpPr>
        <p:spPr>
          <a:xfrm>
            <a:off x="5028620" y="935289"/>
            <a:ext cx="2861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02</a:t>
            </a:r>
            <a:r>
              <a:rPr lang="ko-KR" altLang="en-US" b="1" dirty="0"/>
              <a:t>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en-US" altLang="ko-KR" b="1" dirty="0"/>
              <a:t>44</a:t>
            </a:r>
            <a:r>
              <a:rPr lang="ko-KR" altLang="en-US" b="1" dirty="0"/>
              <a:t>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en-US" altLang="ko-KR" b="1" dirty="0"/>
              <a:t>48 </a:t>
            </a:r>
            <a:r>
              <a:rPr lang="ko-KR" altLang="en-US" b="1" dirty="0"/>
              <a:t>학습하는 모습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8228E53-F415-4868-9CC3-19D6BCC47144}"/>
              </a:ext>
            </a:extLst>
          </p:cNvPr>
          <p:cNvGrpSpPr/>
          <p:nvPr/>
        </p:nvGrpSpPr>
        <p:grpSpPr>
          <a:xfrm>
            <a:off x="1683495" y="761211"/>
            <a:ext cx="6630794" cy="5357056"/>
            <a:chOff x="1712069" y="779797"/>
            <a:chExt cx="6630794" cy="5357056"/>
          </a:xfrm>
        </p:grpSpPr>
        <p:pic>
          <p:nvPicPr>
            <p:cNvPr id="3" name="train.py 2022-04-06 11-23-38">
              <a:hlinkClick r:id="" action="ppaction://media"/>
              <a:extLst>
                <a:ext uri="{FF2B5EF4-FFF2-40B4-BE49-F238E27FC236}">
                  <a16:creationId xmlns:a16="http://schemas.microsoft.com/office/drawing/2014/main" id="{AB86A3AF-2391-4DC2-97AC-658C6915EC2C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7"/>
            <a:stretch>
              <a:fillRect/>
            </a:stretch>
          </p:blipFill>
          <p:spPr>
            <a:xfrm>
              <a:off x="1712069" y="779797"/>
              <a:ext cx="3225641" cy="4234205"/>
            </a:xfrm>
            <a:prstGeom prst="rect">
              <a:avLst/>
            </a:prstGeom>
          </p:spPr>
        </p:pic>
        <p:pic>
          <p:nvPicPr>
            <p:cNvPr id="25" name="test.py 2022-04-06 11-52-47">
              <a:hlinkClick r:id="" action="ppaction://media"/>
              <a:extLst>
                <a:ext uri="{FF2B5EF4-FFF2-40B4-BE49-F238E27FC236}">
                  <a16:creationId xmlns:a16="http://schemas.microsoft.com/office/drawing/2014/main" id="{7294E2A4-37D9-4CD7-95F4-FB5CF1B06AF2}"/>
                </a:ext>
              </a:extLst>
            </p:cNvPr>
            <p:cNvPicPr>
              <a:picLocks noChangeAspect="1"/>
            </p:cNvPicPr>
            <p:nvPr>
              <a:videoFile r:link="rId3"/>
              <p:extLst>
                <p:ext uri="{DAA4B4D4-6D71-4841-9C94-3DE7FCFB9230}">
                  <p14:media xmlns:p14="http://schemas.microsoft.com/office/powerpoint/2010/main" r:embed="rId4">
                    <p14:trim st="44000" end="0.6041"/>
                  </p14:media>
                </p:ext>
              </p:extLst>
            </p:nvPr>
          </p:nvPicPr>
          <p:blipFill>
            <a:blip r:embed="rId8"/>
            <a:stretch>
              <a:fillRect/>
            </a:stretch>
          </p:blipFill>
          <p:spPr>
            <a:xfrm>
              <a:off x="5255354" y="2083970"/>
              <a:ext cx="3087509" cy="4052883"/>
            </a:xfrm>
            <a:prstGeom prst="rect">
              <a:avLst/>
            </a:prstGeom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74F6E36-56F7-427B-A279-6C428D213C57}"/>
              </a:ext>
            </a:extLst>
          </p:cNvPr>
          <p:cNvSpPr txBox="1"/>
          <p:nvPr/>
        </p:nvSpPr>
        <p:spPr>
          <a:xfrm>
            <a:off x="8342863" y="2196088"/>
            <a:ext cx="29450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대략 </a:t>
            </a:r>
            <a:r>
              <a:rPr lang="en-US" altLang="ko-KR" b="1" dirty="0"/>
              <a:t>40</a:t>
            </a:r>
            <a:r>
              <a:rPr lang="ko-KR" altLang="en-US" b="1" dirty="0"/>
              <a:t>시간 학습한 데이터</a:t>
            </a:r>
            <a:endParaRPr lang="en-US" altLang="ko-KR" b="1" dirty="0"/>
          </a:p>
          <a:p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8036073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video>
              <p:cMediaNode vol="80000" mute="1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 mute="1">
                <p:cTn id="3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제목 1">
            <a:extLst>
              <a:ext uri="{FF2B5EF4-FFF2-40B4-BE49-F238E27FC236}">
                <a16:creationId xmlns:a16="http://schemas.microsoft.com/office/drawing/2014/main" id="{19217F3E-353D-4BE0-99DE-02B0E95D53B4}"/>
              </a:ext>
            </a:extLst>
          </p:cNvPr>
          <p:cNvSpPr txBox="1">
            <a:spLocks/>
          </p:cNvSpPr>
          <p:nvPr/>
        </p:nvSpPr>
        <p:spPr>
          <a:xfrm>
            <a:off x="377235" y="-66927"/>
            <a:ext cx="11312833" cy="38138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7200" b="1" dirty="0">
                <a:solidFill>
                  <a:srgbClr val="FF0000"/>
                </a:solidFill>
              </a:rPr>
              <a:t>Playing Atari with </a:t>
            </a:r>
            <a:br>
              <a:rPr lang="en-US" altLang="ko-KR" sz="7200" b="1" dirty="0"/>
            </a:br>
            <a:r>
              <a:rPr lang="en-US" altLang="ko-KR" sz="7200" b="1" dirty="0"/>
              <a:t>		</a:t>
            </a:r>
            <a:r>
              <a:rPr lang="en-US" altLang="ko-KR" sz="7200" b="1" dirty="0">
                <a:solidFill>
                  <a:srgbClr val="FFC000"/>
                </a:solidFill>
              </a:rPr>
              <a:t>Deep Reinforcement 								</a:t>
            </a:r>
            <a:r>
              <a:rPr lang="en-US" altLang="ko-KR" sz="7200" b="1" dirty="0">
                <a:solidFill>
                  <a:srgbClr val="00B050"/>
                </a:solidFill>
              </a:rPr>
              <a:t>Learning</a:t>
            </a:r>
            <a:endParaRPr lang="ko-KR" altLang="en-US" sz="7200" b="1" dirty="0">
              <a:solidFill>
                <a:srgbClr val="00B050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143841B-7274-4263-83E2-D385AE9549BA}"/>
              </a:ext>
            </a:extLst>
          </p:cNvPr>
          <p:cNvGrpSpPr/>
          <p:nvPr/>
        </p:nvGrpSpPr>
        <p:grpSpPr>
          <a:xfrm>
            <a:off x="8592289" y="4710452"/>
            <a:ext cx="2942948" cy="1944102"/>
            <a:chOff x="7535014" y="4616034"/>
            <a:chExt cx="2942948" cy="1944102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63855F49-F640-4DC9-B693-2876765DAEA7}"/>
                </a:ext>
              </a:extLst>
            </p:cNvPr>
            <p:cNvSpPr/>
            <p:nvPr/>
          </p:nvSpPr>
          <p:spPr>
            <a:xfrm>
              <a:off x="8027726" y="6213907"/>
              <a:ext cx="2450236" cy="34622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4E72F27C-BD6F-4CC3-A3E9-2D02435825A3}"/>
                </a:ext>
              </a:extLst>
            </p:cNvPr>
            <p:cNvSpPr/>
            <p:nvPr/>
          </p:nvSpPr>
          <p:spPr>
            <a:xfrm>
              <a:off x="8871104" y="5867678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92E44B23-05AA-4C61-B753-013F00AAB444}"/>
                </a:ext>
              </a:extLst>
            </p:cNvPr>
            <p:cNvSpPr/>
            <p:nvPr/>
          </p:nvSpPr>
          <p:spPr>
            <a:xfrm>
              <a:off x="8680234" y="5680704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1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9E593E33-7809-4536-9023-A9C60FC5EE56}"/>
                </a:ext>
              </a:extLst>
            </p:cNvPr>
            <p:cNvSpPr/>
            <p:nvPr/>
          </p:nvSpPr>
          <p:spPr>
            <a:xfrm>
              <a:off x="8489364" y="5493730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6E61EE6A-D9D3-415D-9966-3ED1747ED76B}"/>
                </a:ext>
              </a:extLst>
            </p:cNvPr>
            <p:cNvSpPr/>
            <p:nvPr/>
          </p:nvSpPr>
          <p:spPr>
            <a:xfrm>
              <a:off x="8298494" y="5320615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F4265D2F-4CAF-4413-83F1-E0518D0A645C}"/>
                </a:ext>
              </a:extLst>
            </p:cNvPr>
            <p:cNvSpPr/>
            <p:nvPr/>
          </p:nvSpPr>
          <p:spPr>
            <a:xfrm>
              <a:off x="8107624" y="5133641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781EB0E-5E80-4676-97C6-E3B8B4A46088}"/>
                </a:ext>
              </a:extLst>
            </p:cNvPr>
            <p:cNvSpPr/>
            <p:nvPr/>
          </p:nvSpPr>
          <p:spPr>
            <a:xfrm>
              <a:off x="7916754" y="4940625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983FB7B2-84FC-49A1-BFD7-1C3E676EACC5}"/>
                </a:ext>
              </a:extLst>
            </p:cNvPr>
            <p:cNvSpPr/>
            <p:nvPr/>
          </p:nvSpPr>
          <p:spPr>
            <a:xfrm>
              <a:off x="7725884" y="4772268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5099164-C77E-4B44-B1F8-06CBDC627B8A}"/>
                </a:ext>
              </a:extLst>
            </p:cNvPr>
            <p:cNvSpPr/>
            <p:nvPr/>
          </p:nvSpPr>
          <p:spPr>
            <a:xfrm>
              <a:off x="7535014" y="4616034"/>
              <a:ext cx="381740" cy="346229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>
              <a:glow rad="139700">
                <a:schemeClr val="accent2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  <a:softEdge rad="12700"/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CCC42CEF-EAD2-4231-8D32-DEDECCDE81D1}"/>
                </a:ext>
              </a:extLst>
            </p:cNvPr>
            <p:cNvSpPr/>
            <p:nvPr/>
          </p:nvSpPr>
          <p:spPr>
            <a:xfrm>
              <a:off x="9061974" y="5867678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08C05CA5-0EA5-4BD1-AE00-93689F6196FB}"/>
                </a:ext>
              </a:extLst>
            </p:cNvPr>
            <p:cNvSpPr/>
            <p:nvPr/>
          </p:nvSpPr>
          <p:spPr>
            <a:xfrm>
              <a:off x="9251140" y="5680704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1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CB283894-4790-4339-BC50-00237CBB85B2}"/>
                </a:ext>
              </a:extLst>
            </p:cNvPr>
            <p:cNvSpPr/>
            <p:nvPr/>
          </p:nvSpPr>
          <p:spPr>
            <a:xfrm>
              <a:off x="9418426" y="5521449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A0518301-EFE2-4A7D-A7AC-7886BDD31E18}"/>
                </a:ext>
              </a:extLst>
            </p:cNvPr>
            <p:cNvSpPr/>
            <p:nvPr/>
          </p:nvSpPr>
          <p:spPr>
            <a:xfrm>
              <a:off x="9610350" y="5357784"/>
              <a:ext cx="381740" cy="346229"/>
            </a:xfrm>
            <a:prstGeom prst="ellipse">
              <a:avLst/>
            </a:prstGeom>
            <a:solidFill>
              <a:schemeClr val="tx1">
                <a:lumMod val="8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90FC8BB-CDE9-457D-93D1-8F2FA0CEB375}"/>
              </a:ext>
            </a:extLst>
          </p:cNvPr>
          <p:cNvSpPr/>
          <p:nvPr/>
        </p:nvSpPr>
        <p:spPr>
          <a:xfrm>
            <a:off x="-490533" y="-104775"/>
            <a:ext cx="833433" cy="7419975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BE1BF75-70DB-47C2-99FA-144F33A0B30B}"/>
              </a:ext>
            </a:extLst>
          </p:cNvPr>
          <p:cNvSpPr/>
          <p:nvPr/>
        </p:nvSpPr>
        <p:spPr>
          <a:xfrm>
            <a:off x="11724403" y="-485775"/>
            <a:ext cx="833433" cy="7419975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D395FE2-A72F-439B-B124-B7B084A5D692}"/>
              </a:ext>
            </a:extLst>
          </p:cNvPr>
          <p:cNvSpPr/>
          <p:nvPr/>
        </p:nvSpPr>
        <p:spPr>
          <a:xfrm>
            <a:off x="342900" y="-1213967"/>
            <a:ext cx="11767797" cy="1456383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6AABF9-A10C-4818-9F6E-8EA12DD7515D}"/>
              </a:ext>
            </a:extLst>
          </p:cNvPr>
          <p:cNvSpPr txBox="1"/>
          <p:nvPr/>
        </p:nvSpPr>
        <p:spPr>
          <a:xfrm>
            <a:off x="383230" y="5005374"/>
            <a:ext cx="295465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컴퓨터과학과</a:t>
            </a:r>
            <a:endParaRPr lang="en-US" altLang="ko-KR" sz="3600" b="1" dirty="0"/>
          </a:p>
          <a:p>
            <a:r>
              <a:rPr lang="en-US" altLang="ko-KR" sz="3600" b="1" dirty="0"/>
              <a:t>2018013042</a:t>
            </a:r>
          </a:p>
          <a:p>
            <a:r>
              <a:rPr lang="en-US" altLang="ko-KR" sz="3600" b="1" dirty="0"/>
              <a:t>			</a:t>
            </a:r>
            <a:r>
              <a:rPr lang="ko-KR" altLang="en-US" sz="3600" b="1" dirty="0"/>
              <a:t>김상현</a:t>
            </a:r>
          </a:p>
        </p:txBody>
      </p:sp>
    </p:spTree>
    <p:extLst>
      <p:ext uri="{BB962C8B-B14F-4D97-AF65-F5344CB8AC3E}">
        <p14:creationId xmlns:p14="http://schemas.microsoft.com/office/powerpoint/2010/main" val="3866697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787129-8B24-45B4-B515-7CA1035054D4}"/>
              </a:ext>
            </a:extLst>
          </p:cNvPr>
          <p:cNvSpPr txBox="1"/>
          <p:nvPr/>
        </p:nvSpPr>
        <p:spPr>
          <a:xfrm>
            <a:off x="1495425" y="-124181"/>
            <a:ext cx="3811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Abstraction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AEDDD3-C4ED-4059-A20A-70EF65FBD5B4}"/>
              </a:ext>
            </a:extLst>
          </p:cNvPr>
          <p:cNvSpPr txBox="1"/>
          <p:nvPr/>
        </p:nvSpPr>
        <p:spPr>
          <a:xfrm>
            <a:off x="1247775" y="2066757"/>
            <a:ext cx="98741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+mn-ea"/>
              </a:rPr>
              <a:t>ㆍ</a:t>
            </a:r>
            <a:r>
              <a:rPr lang="ko-KR" altLang="en-US" sz="2400" dirty="0">
                <a:latin typeface="+mn-ea"/>
              </a:rPr>
              <a:t> </a:t>
            </a:r>
            <a:r>
              <a:rPr lang="en-US" altLang="ko-KR" sz="2400" dirty="0">
                <a:latin typeface="+mn-ea"/>
              </a:rPr>
              <a:t>High-Dimensional Sensory Input</a:t>
            </a:r>
            <a:r>
              <a:rPr lang="ko-KR" altLang="en-US" sz="2400" dirty="0">
                <a:latin typeface="+mn-ea"/>
              </a:rPr>
              <a:t>에 대해 강화학습을 사용하여 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	 Control Policy</a:t>
            </a:r>
            <a:r>
              <a:rPr lang="ko-KR" altLang="en-US" sz="2400" dirty="0">
                <a:latin typeface="+mn-ea"/>
              </a:rPr>
              <a:t>를 성공적으로 학습하는 </a:t>
            </a:r>
            <a:r>
              <a:rPr lang="ko-KR" altLang="en-US" sz="2400" dirty="0" err="1">
                <a:latin typeface="+mn-ea"/>
              </a:rPr>
              <a:t>딥러닝</a:t>
            </a:r>
            <a:r>
              <a:rPr lang="ko-KR" altLang="en-US" sz="2400" dirty="0">
                <a:latin typeface="+mn-ea"/>
              </a:rPr>
              <a:t> 모델을 최초로 제시</a:t>
            </a:r>
            <a:r>
              <a:rPr lang="en-US" altLang="ko-KR" sz="2400" dirty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5BEDB6-DF72-4E16-AFFF-A6C0096D26C7}"/>
              </a:ext>
            </a:extLst>
          </p:cNvPr>
          <p:cNvSpPr txBox="1"/>
          <p:nvPr/>
        </p:nvSpPr>
        <p:spPr>
          <a:xfrm>
            <a:off x="1247774" y="3088177"/>
            <a:ext cx="7948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+mn-ea"/>
              </a:rPr>
              <a:t>ㆍ</a:t>
            </a:r>
            <a:r>
              <a:rPr lang="ko-KR" altLang="en-US" sz="2400" dirty="0">
                <a:latin typeface="+mn-ea"/>
              </a:rPr>
              <a:t> </a:t>
            </a:r>
            <a:r>
              <a:rPr lang="en-US" altLang="ko-KR" sz="2400" dirty="0">
                <a:latin typeface="+mn-ea"/>
              </a:rPr>
              <a:t>CNN(Convolution Neural Network) </a:t>
            </a:r>
            <a:r>
              <a:rPr lang="ko-KR" altLang="en-US" sz="2400" dirty="0">
                <a:latin typeface="+mn-ea"/>
              </a:rPr>
              <a:t>모델을 사용하고 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	 </a:t>
            </a:r>
            <a:r>
              <a:rPr lang="ko-KR" altLang="en-US" sz="2400" dirty="0">
                <a:latin typeface="+mn-ea"/>
              </a:rPr>
              <a:t>변형된 </a:t>
            </a:r>
            <a:r>
              <a:rPr lang="en-US" altLang="ko-KR" sz="2400" dirty="0">
                <a:latin typeface="+mn-ea"/>
              </a:rPr>
              <a:t>Q-Learning</a:t>
            </a:r>
            <a:r>
              <a:rPr lang="ko-KR" altLang="en-US" sz="2400" dirty="0">
                <a:latin typeface="+mn-ea"/>
              </a:rPr>
              <a:t>을 사용하여 학습</a:t>
            </a:r>
            <a:r>
              <a:rPr lang="en-US" altLang="ko-KR" sz="2400" dirty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3C7C6F-B6C2-4FAC-8FD1-117626E9A779}"/>
              </a:ext>
            </a:extLst>
          </p:cNvPr>
          <p:cNvSpPr txBox="1"/>
          <p:nvPr/>
        </p:nvSpPr>
        <p:spPr>
          <a:xfrm>
            <a:off x="1247774" y="4109597"/>
            <a:ext cx="98768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+mn-ea"/>
              </a:rPr>
              <a:t>ㆍ</a:t>
            </a:r>
            <a:r>
              <a:rPr lang="ko-KR" altLang="en-US" sz="2400" dirty="0">
                <a:latin typeface="+mn-ea"/>
              </a:rPr>
              <a:t> </a:t>
            </a:r>
            <a:r>
              <a:rPr lang="en-US" altLang="ko-KR" sz="2400" dirty="0">
                <a:latin typeface="+mn-ea"/>
              </a:rPr>
              <a:t>7</a:t>
            </a:r>
            <a:r>
              <a:rPr lang="ko-KR" altLang="en-US" sz="2400" dirty="0">
                <a:latin typeface="+mn-ea"/>
              </a:rPr>
              <a:t>개의 </a:t>
            </a:r>
            <a:r>
              <a:rPr lang="en-US" altLang="ko-KR" sz="2400" dirty="0">
                <a:latin typeface="+mn-ea"/>
              </a:rPr>
              <a:t>Atari</a:t>
            </a:r>
            <a:r>
              <a:rPr lang="ko-KR" altLang="en-US" sz="2400" dirty="0">
                <a:latin typeface="+mn-ea"/>
              </a:rPr>
              <a:t>사 게임을 학습시키는데 동일한 모델과 학습 알고리즘을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	 </a:t>
            </a:r>
            <a:r>
              <a:rPr lang="ko-KR" altLang="en-US" sz="2400" dirty="0">
                <a:latin typeface="+mn-ea"/>
              </a:rPr>
              <a:t>사용했고 모두 적용 가능</a:t>
            </a:r>
            <a:r>
              <a:rPr lang="en-US" altLang="ko-KR" sz="2400" dirty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0297E4-56C4-492F-B1AF-3A029087040A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01</a:t>
            </a:r>
            <a:endParaRPr lang="ko-KR" altLang="en-US" sz="1600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7BC5AC5-8CAF-4242-B181-35C026316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884" y="4525095"/>
            <a:ext cx="5674766" cy="152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881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9FD058-35D0-4B2E-9880-B1D8EE4818C8}"/>
              </a:ext>
            </a:extLst>
          </p:cNvPr>
          <p:cNvSpPr txBox="1"/>
          <p:nvPr/>
        </p:nvSpPr>
        <p:spPr>
          <a:xfrm>
            <a:off x="1579490" y="825270"/>
            <a:ext cx="52934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Deep learning vs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Reinforcement Learning</a:t>
            </a:r>
            <a:endParaRPr lang="ko-KR" altLang="en-US" sz="2000" b="1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68BCFF0-F3B4-4662-AAC3-3A4B9E505110}"/>
              </a:ext>
            </a:extLst>
          </p:cNvPr>
          <p:cNvGrpSpPr/>
          <p:nvPr/>
        </p:nvGrpSpPr>
        <p:grpSpPr>
          <a:xfrm>
            <a:off x="3146179" y="2008658"/>
            <a:ext cx="5899642" cy="3283073"/>
            <a:chOff x="3346881" y="1993498"/>
            <a:chExt cx="5899642" cy="3283073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6CAEE49-2ECE-4676-8E7C-128E856F39CD}"/>
                </a:ext>
              </a:extLst>
            </p:cNvPr>
            <p:cNvSpPr/>
            <p:nvPr/>
          </p:nvSpPr>
          <p:spPr>
            <a:xfrm>
              <a:off x="3346881" y="1993498"/>
              <a:ext cx="3619130" cy="32830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2DABC6A7-A505-47D1-9736-D26D11A5F8C1}"/>
                </a:ext>
              </a:extLst>
            </p:cNvPr>
            <p:cNvSpPr/>
            <p:nvPr/>
          </p:nvSpPr>
          <p:spPr>
            <a:xfrm>
              <a:off x="5627393" y="1993498"/>
              <a:ext cx="3619130" cy="32830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D8C93C4-497A-4AFF-9398-A8039C6A783B}"/>
              </a:ext>
            </a:extLst>
          </p:cNvPr>
          <p:cNvSpPr txBox="1"/>
          <p:nvPr/>
        </p:nvSpPr>
        <p:spPr>
          <a:xfrm>
            <a:off x="3960692" y="1806702"/>
            <a:ext cx="181652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/>
              <a:t>Deep Learning</a:t>
            </a:r>
            <a:endParaRPr lang="ko-KR" alt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FF519-276C-4B80-84F4-DF379A78CD8C}"/>
              </a:ext>
            </a:extLst>
          </p:cNvPr>
          <p:cNvSpPr txBox="1"/>
          <p:nvPr/>
        </p:nvSpPr>
        <p:spPr>
          <a:xfrm>
            <a:off x="6028415" y="1823992"/>
            <a:ext cx="283443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/>
              <a:t>Reinforcement Learning</a:t>
            </a:r>
            <a:endParaRPr lang="ko-KR" alt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7846BE-C67F-456B-9C69-2616C25CBE04}"/>
              </a:ext>
            </a:extLst>
          </p:cNvPr>
          <p:cNvSpPr txBox="1"/>
          <p:nvPr/>
        </p:nvSpPr>
        <p:spPr>
          <a:xfrm>
            <a:off x="4014628" y="3429000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CNN…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B5D35E-9982-4A6F-B6A1-E422DABDCAB1}"/>
              </a:ext>
            </a:extLst>
          </p:cNvPr>
          <p:cNvSpPr txBox="1"/>
          <p:nvPr/>
        </p:nvSpPr>
        <p:spPr>
          <a:xfrm>
            <a:off x="7148657" y="3465528"/>
            <a:ext cx="1661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Q-Learning…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A93926-A6D4-4FF1-BDED-ED127A41F200}"/>
              </a:ext>
            </a:extLst>
          </p:cNvPr>
          <p:cNvSpPr txBox="1"/>
          <p:nvPr/>
        </p:nvSpPr>
        <p:spPr>
          <a:xfrm>
            <a:off x="5698636" y="3429963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DQN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AF7297-9EE1-4039-8359-C0F50729E4A9}"/>
              </a:ext>
            </a:extLst>
          </p:cNvPr>
          <p:cNvSpPr txBox="1"/>
          <p:nvPr/>
        </p:nvSpPr>
        <p:spPr>
          <a:xfrm>
            <a:off x="3466914" y="5663398"/>
            <a:ext cx="5197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DQN</a:t>
            </a:r>
            <a:r>
              <a:rPr lang="en-US" altLang="ko-KR" b="1" dirty="0"/>
              <a:t> : Deep Q Network = Q-Learning + DNN</a:t>
            </a:r>
            <a:endParaRPr lang="ko-KR" altLang="en-US" b="1" dirty="0"/>
          </a:p>
        </p:txBody>
      </p:sp>
      <p:cxnSp>
        <p:nvCxnSpPr>
          <p:cNvPr id="22" name="연결선: 구부러짐 21">
            <a:extLst>
              <a:ext uri="{FF2B5EF4-FFF2-40B4-BE49-F238E27FC236}">
                <a16:creationId xmlns:a16="http://schemas.microsoft.com/office/drawing/2014/main" id="{C0E07AF9-D8D4-4452-9CF8-CE9D60CA759B}"/>
              </a:ext>
            </a:extLst>
          </p:cNvPr>
          <p:cNvCxnSpPr>
            <a:cxnSpLocks/>
            <a:stCxn id="19" idx="2"/>
            <a:endCxn id="20" idx="1"/>
          </p:cNvCxnSpPr>
          <p:nvPr/>
        </p:nvCxnSpPr>
        <p:spPr>
          <a:xfrm rot="5400000">
            <a:off x="3740412" y="3525797"/>
            <a:ext cx="2048769" cy="2595764"/>
          </a:xfrm>
          <a:prstGeom prst="curvedConnector4">
            <a:avLst>
              <a:gd name="adj1" fmla="val 45493"/>
              <a:gd name="adj2" fmla="val 108807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004DEF6-4514-47BC-AB22-BAFD1CDDB166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01</a:t>
            </a:r>
            <a:endParaRPr lang="ko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8B0ABC-D414-4513-8E08-FF322D710FD5}"/>
              </a:ext>
            </a:extLst>
          </p:cNvPr>
          <p:cNvSpPr txBox="1"/>
          <p:nvPr/>
        </p:nvSpPr>
        <p:spPr>
          <a:xfrm>
            <a:off x="1438275" y="-167169"/>
            <a:ext cx="7572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 Knowledge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4004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9FD058-35D0-4B2E-9880-B1D8EE4818C8}"/>
              </a:ext>
            </a:extLst>
          </p:cNvPr>
          <p:cNvSpPr txBox="1"/>
          <p:nvPr/>
        </p:nvSpPr>
        <p:spPr>
          <a:xfrm>
            <a:off x="1579490" y="825270"/>
            <a:ext cx="44470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CNN(Convolution Neural Network)</a:t>
            </a:r>
            <a:endParaRPr lang="ko-KR" altLang="en-US" sz="2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B73534-281F-4197-92AB-EA6EBB1676FA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01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5769B4-0635-4A86-B274-7F1D5FA47889}"/>
              </a:ext>
            </a:extLst>
          </p:cNvPr>
          <p:cNvSpPr txBox="1"/>
          <p:nvPr/>
        </p:nvSpPr>
        <p:spPr>
          <a:xfrm>
            <a:off x="1438275" y="1472684"/>
            <a:ext cx="989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이미지</a:t>
            </a:r>
            <a:r>
              <a:rPr lang="en-US" altLang="ko-KR" dirty="0"/>
              <a:t>(</a:t>
            </a:r>
            <a:r>
              <a:rPr lang="ko-KR" altLang="en-US" dirty="0"/>
              <a:t>영상</a:t>
            </a:r>
            <a:r>
              <a:rPr lang="en-US" altLang="ko-KR" dirty="0"/>
              <a:t>)</a:t>
            </a:r>
            <a:r>
              <a:rPr lang="ko-KR" altLang="en-US" dirty="0"/>
              <a:t>을 분석하기 위한 패턴을 찾아 이를 직접 학습하고 학습한 패턴으로 이미지 분류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A43B5B-9A2C-4546-87DD-ABE94E0EC2D9}"/>
              </a:ext>
            </a:extLst>
          </p:cNvPr>
          <p:cNvSpPr txBox="1"/>
          <p:nvPr/>
        </p:nvSpPr>
        <p:spPr>
          <a:xfrm>
            <a:off x="1438275" y="1834104"/>
            <a:ext cx="5480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사람의 시각처리방식을 모방한 </a:t>
            </a:r>
            <a:r>
              <a:rPr lang="ko-KR" altLang="en-US" dirty="0" err="1"/>
              <a:t>딥러닝</a:t>
            </a:r>
            <a:r>
              <a:rPr lang="ko-KR" altLang="en-US" dirty="0"/>
              <a:t> 학습 모델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3074" name="Picture 2" descr="https://blog.kakaocdn.net/dn/0MPAz/btqL7PGlV4a/8aEKAZVul9jIpYuqF9n1N1/img.png">
            <a:extLst>
              <a:ext uri="{FF2B5EF4-FFF2-40B4-BE49-F238E27FC236}">
                <a16:creationId xmlns:a16="http://schemas.microsoft.com/office/drawing/2014/main" id="{60C001E0-0CFC-4273-9759-6D988FEAA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1025" y="3483378"/>
            <a:ext cx="340995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FF6AFE66-CA23-4FF9-BC95-E7F464E69480}"/>
              </a:ext>
            </a:extLst>
          </p:cNvPr>
          <p:cNvSpPr/>
          <p:nvPr/>
        </p:nvSpPr>
        <p:spPr>
          <a:xfrm>
            <a:off x="6289794" y="5054878"/>
            <a:ext cx="323037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/>
              <a:t>https://jarikki.tistory.com/26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B8629A2-E450-4D11-B33C-DCCC21B06652}"/>
              </a:ext>
            </a:extLst>
          </p:cNvPr>
          <p:cNvSpPr txBox="1"/>
          <p:nvPr/>
        </p:nvSpPr>
        <p:spPr>
          <a:xfrm>
            <a:off x="1438275" y="-167169"/>
            <a:ext cx="7572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 Knowledge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430467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9FD058-35D0-4B2E-9880-B1D8EE4818C8}"/>
              </a:ext>
            </a:extLst>
          </p:cNvPr>
          <p:cNvSpPr txBox="1"/>
          <p:nvPr/>
        </p:nvSpPr>
        <p:spPr>
          <a:xfrm>
            <a:off x="1579490" y="825270"/>
            <a:ext cx="1572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Q-Learning</a:t>
            </a:r>
            <a:endParaRPr lang="ko-KR" altLang="en-US" sz="2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B73534-281F-4197-92AB-EA6EBB1676FA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01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5769B4-0635-4A86-B274-7F1D5FA47889}"/>
              </a:ext>
            </a:extLst>
          </p:cNvPr>
          <p:cNvSpPr txBox="1"/>
          <p:nvPr/>
        </p:nvSpPr>
        <p:spPr>
          <a:xfrm>
            <a:off x="1438275" y="1472684"/>
            <a:ext cx="5649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</a:t>
            </a:r>
            <a:r>
              <a:rPr lang="en-US" altLang="ko-KR" b="1" dirty="0"/>
              <a:t>Model-Free Reinforcement Learning Algorithm</a:t>
            </a:r>
            <a:endParaRPr lang="ko-KR" altLang="en-US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A43B5B-9A2C-4546-87DD-ABE94E0EC2D9}"/>
              </a:ext>
            </a:extLst>
          </p:cNvPr>
          <p:cNvSpPr txBox="1"/>
          <p:nvPr/>
        </p:nvSpPr>
        <p:spPr>
          <a:xfrm>
            <a:off x="1438275" y="1834104"/>
            <a:ext cx="9623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여러 가지의 서로 다른 행동에 대해 피드백을 받으며 그 행동이 최고의 보상을 주는지 학습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2676E1-A9FF-4CFB-96DA-2E0DD6A02827}"/>
              </a:ext>
            </a:extLst>
          </p:cNvPr>
          <p:cNvSpPr txBox="1"/>
          <p:nvPr/>
        </p:nvSpPr>
        <p:spPr>
          <a:xfrm>
            <a:off x="1438275" y="2194669"/>
            <a:ext cx="102483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</a:t>
            </a:r>
            <a:r>
              <a:rPr lang="en-US" altLang="ko-KR" dirty="0"/>
              <a:t>Greedy action : </a:t>
            </a:r>
            <a:r>
              <a:rPr lang="ko-KR" altLang="en-US" dirty="0"/>
              <a:t>점수가 큰 쪽으로 가려는 것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ε-Greedy :  0 ~ 1</a:t>
            </a:r>
            <a:r>
              <a:rPr lang="ko-KR" altLang="en-US" dirty="0"/>
              <a:t>사이의 값</a:t>
            </a:r>
            <a:r>
              <a:rPr lang="en-US" altLang="ko-KR" dirty="0"/>
              <a:t>. </a:t>
            </a:r>
            <a:r>
              <a:rPr lang="ko-KR" altLang="en-US" dirty="0"/>
              <a:t>이 확률 만큼은 랜덤하게 움직이고 나머지는 </a:t>
            </a:r>
            <a:r>
              <a:rPr lang="en-US" altLang="ko-KR" dirty="0"/>
              <a:t>Greedy</a:t>
            </a:r>
            <a:r>
              <a:rPr lang="ko-KR" altLang="en-US" dirty="0"/>
              <a:t>하게 움직임</a:t>
            </a:r>
            <a:r>
              <a:rPr lang="en-US" altLang="ko-KR" dirty="0"/>
              <a:t>.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/>
              <a:t>문제점 </a:t>
            </a:r>
            <a:r>
              <a:rPr lang="en-US" altLang="ko-KR" dirty="0"/>
              <a:t>: ε</a:t>
            </a:r>
            <a:r>
              <a:rPr lang="ko-KR" altLang="en-US" dirty="0"/>
              <a:t>이 크면 점수가 있는 쪽으로 유도를 잘 </a:t>
            </a:r>
            <a:r>
              <a:rPr lang="ko-KR" altLang="en-US" dirty="0" err="1"/>
              <a:t>못해줌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너무 탐험만 할 수도 있다</a:t>
            </a:r>
            <a:r>
              <a:rPr lang="en-US" altLang="ko-KR" dirty="0"/>
              <a:t>.)</a:t>
            </a: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6B245D0B-5AAD-4A27-B119-2D4528FB5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4653" y="775932"/>
            <a:ext cx="3096769" cy="97208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57E79FF-6B6C-4655-9992-D8DB0D960797}"/>
              </a:ext>
            </a:extLst>
          </p:cNvPr>
          <p:cNvSpPr txBox="1"/>
          <p:nvPr/>
        </p:nvSpPr>
        <p:spPr>
          <a:xfrm>
            <a:off x="1410594" y="3137916"/>
            <a:ext cx="9799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</a:t>
            </a:r>
            <a:r>
              <a:rPr lang="en-US" altLang="ko-KR" dirty="0"/>
              <a:t>(Decaying) ε-Greedy : </a:t>
            </a:r>
            <a:r>
              <a:rPr lang="ko-KR" altLang="en-US" dirty="0"/>
              <a:t>에피소드별로 </a:t>
            </a:r>
            <a:r>
              <a:rPr lang="en-US" altLang="ko-KR" dirty="0"/>
              <a:t>ε</a:t>
            </a:r>
            <a:r>
              <a:rPr lang="ko-KR" altLang="en-US" dirty="0"/>
              <a:t>을 </a:t>
            </a:r>
            <a:r>
              <a:rPr lang="en-US" altLang="ko-KR" dirty="0"/>
              <a:t>0.9 </a:t>
            </a:r>
            <a:r>
              <a:rPr lang="ko-KR" altLang="en-US" dirty="0"/>
              <a:t>→ </a:t>
            </a:r>
            <a:r>
              <a:rPr lang="en-US" altLang="ko-KR" dirty="0"/>
              <a:t>0</a:t>
            </a:r>
            <a:r>
              <a:rPr lang="ko-KR" altLang="en-US" dirty="0"/>
              <a:t>에 수렴하게 줄여 나감</a:t>
            </a:r>
            <a:endParaRPr lang="en-US" altLang="ko-KR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/>
              <a:t>적절히 탐험하다가 탐험을 안함</a:t>
            </a:r>
            <a:r>
              <a:rPr lang="en-US" altLang="ko-KR" dirty="0"/>
              <a:t>. Exploration</a:t>
            </a:r>
            <a:r>
              <a:rPr lang="ko-KR" altLang="en-US" dirty="0"/>
              <a:t>과 </a:t>
            </a:r>
            <a:r>
              <a:rPr lang="en-US" altLang="ko-KR" dirty="0"/>
              <a:t>Exploitation</a:t>
            </a:r>
            <a:r>
              <a:rPr lang="ko-KR" altLang="en-US" dirty="0"/>
              <a:t>을 </a:t>
            </a:r>
            <a:r>
              <a:rPr lang="en-US" altLang="ko-KR" dirty="0"/>
              <a:t>Tradeoff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/>
              <a:t>새로운 </a:t>
            </a:r>
            <a:r>
              <a:rPr lang="en-US" altLang="ko-KR" dirty="0"/>
              <a:t>reward</a:t>
            </a:r>
            <a:r>
              <a:rPr lang="ko-KR" altLang="en-US" dirty="0"/>
              <a:t>와 </a:t>
            </a:r>
            <a:r>
              <a:rPr lang="en-US" altLang="ko-KR" dirty="0"/>
              <a:t>Path</a:t>
            </a:r>
            <a:r>
              <a:rPr lang="ko-KR" altLang="en-US" dirty="0"/>
              <a:t>를 찾을 수도 있음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6F10291B-3541-44A3-BC68-B50573472B2E}"/>
              </a:ext>
            </a:extLst>
          </p:cNvPr>
          <p:cNvCxnSpPr/>
          <p:nvPr/>
        </p:nvCxnSpPr>
        <p:spPr>
          <a:xfrm flipH="1">
            <a:off x="7964653" y="775932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B5EE9C67-5EDC-42BF-A279-A266E62A2376}"/>
              </a:ext>
            </a:extLst>
          </p:cNvPr>
          <p:cNvCxnSpPr/>
          <p:nvPr/>
        </p:nvCxnSpPr>
        <p:spPr>
          <a:xfrm>
            <a:off x="7964653" y="775932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9D343E4-EAE2-496D-9AA6-977F19091D69}"/>
              </a:ext>
            </a:extLst>
          </p:cNvPr>
          <p:cNvCxnSpPr/>
          <p:nvPr/>
        </p:nvCxnSpPr>
        <p:spPr>
          <a:xfrm flipH="1">
            <a:off x="9032183" y="788250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1556BF48-28A8-45E0-A4BD-59BDE93A1A38}"/>
              </a:ext>
            </a:extLst>
          </p:cNvPr>
          <p:cNvCxnSpPr/>
          <p:nvPr/>
        </p:nvCxnSpPr>
        <p:spPr>
          <a:xfrm>
            <a:off x="9032183" y="788250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82E5B226-BC32-400E-8504-C3DB9487E803}"/>
              </a:ext>
            </a:extLst>
          </p:cNvPr>
          <p:cNvCxnSpPr/>
          <p:nvPr/>
        </p:nvCxnSpPr>
        <p:spPr>
          <a:xfrm flipH="1">
            <a:off x="10042854" y="1088165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13B2579-E91D-4D7D-BD2F-51F9651325A7}"/>
              </a:ext>
            </a:extLst>
          </p:cNvPr>
          <p:cNvCxnSpPr/>
          <p:nvPr/>
        </p:nvCxnSpPr>
        <p:spPr>
          <a:xfrm>
            <a:off x="10042854" y="1088165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FB332BF-31DB-4C6F-B05C-AEC253C78901}"/>
              </a:ext>
            </a:extLst>
          </p:cNvPr>
          <p:cNvCxnSpPr/>
          <p:nvPr/>
        </p:nvCxnSpPr>
        <p:spPr>
          <a:xfrm flipH="1">
            <a:off x="9003609" y="1105816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F79003D2-6F33-4817-A067-DAFA3A7A0050}"/>
              </a:ext>
            </a:extLst>
          </p:cNvPr>
          <p:cNvCxnSpPr/>
          <p:nvPr/>
        </p:nvCxnSpPr>
        <p:spPr>
          <a:xfrm>
            <a:off x="9003609" y="1105816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7DC2B117-47FB-4436-9A3E-0F276785AB1F}"/>
              </a:ext>
            </a:extLst>
          </p:cNvPr>
          <p:cNvCxnSpPr/>
          <p:nvPr/>
        </p:nvCxnSpPr>
        <p:spPr>
          <a:xfrm flipH="1">
            <a:off x="7977832" y="1088165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40B8EBC6-109C-47E9-B610-A196009AAE4B}"/>
              </a:ext>
            </a:extLst>
          </p:cNvPr>
          <p:cNvCxnSpPr/>
          <p:nvPr/>
        </p:nvCxnSpPr>
        <p:spPr>
          <a:xfrm>
            <a:off x="7977832" y="1088165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C27821A-D6FC-44B9-B978-2E9D21788890}"/>
              </a:ext>
            </a:extLst>
          </p:cNvPr>
          <p:cNvCxnSpPr/>
          <p:nvPr/>
        </p:nvCxnSpPr>
        <p:spPr>
          <a:xfrm flipH="1">
            <a:off x="7977832" y="1422711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9253EA90-D6C6-4F38-BBC8-E9028178F597}"/>
              </a:ext>
            </a:extLst>
          </p:cNvPr>
          <p:cNvCxnSpPr/>
          <p:nvPr/>
        </p:nvCxnSpPr>
        <p:spPr>
          <a:xfrm>
            <a:off x="7977832" y="1422711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4165B1E0-24DB-4D70-83F9-607215D69498}"/>
              </a:ext>
            </a:extLst>
          </p:cNvPr>
          <p:cNvCxnSpPr/>
          <p:nvPr/>
        </p:nvCxnSpPr>
        <p:spPr>
          <a:xfrm flipH="1">
            <a:off x="9012302" y="1415783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D67D911C-C577-4CFB-8771-C968DA607A97}"/>
              </a:ext>
            </a:extLst>
          </p:cNvPr>
          <p:cNvCxnSpPr/>
          <p:nvPr/>
        </p:nvCxnSpPr>
        <p:spPr>
          <a:xfrm>
            <a:off x="9012302" y="1415783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DC868892-FBA1-473C-919B-633F3C7E7576}"/>
              </a:ext>
            </a:extLst>
          </p:cNvPr>
          <p:cNvCxnSpPr/>
          <p:nvPr/>
        </p:nvCxnSpPr>
        <p:spPr>
          <a:xfrm flipH="1">
            <a:off x="10032626" y="1415226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F7357D85-ECED-4C34-9285-19C62E563CFA}"/>
              </a:ext>
            </a:extLst>
          </p:cNvPr>
          <p:cNvCxnSpPr/>
          <p:nvPr/>
        </p:nvCxnSpPr>
        <p:spPr>
          <a:xfrm>
            <a:off x="10032626" y="1415226"/>
            <a:ext cx="1010671" cy="307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E20A1E8-AF2F-41F5-BCD9-F6F1D1699D01}"/>
              </a:ext>
            </a:extLst>
          </p:cNvPr>
          <p:cNvSpPr txBox="1"/>
          <p:nvPr/>
        </p:nvSpPr>
        <p:spPr>
          <a:xfrm>
            <a:off x="1438275" y="4081163"/>
            <a:ext cx="9799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</a:t>
            </a:r>
            <a:r>
              <a:rPr lang="en-US" altLang="ko-KR" dirty="0"/>
              <a:t>Discount factor γ(</a:t>
            </a:r>
            <a:r>
              <a:rPr lang="ko-KR" altLang="en-US" dirty="0"/>
              <a:t>감마</a:t>
            </a:r>
            <a:r>
              <a:rPr lang="en-US" altLang="ko-KR" dirty="0"/>
              <a:t>) : 0 ~ 1 </a:t>
            </a:r>
            <a:r>
              <a:rPr lang="ko-KR" altLang="en-US" dirty="0"/>
              <a:t>사이의 값</a:t>
            </a:r>
            <a:r>
              <a:rPr lang="en-US" altLang="ko-KR" dirty="0"/>
              <a:t>.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/>
              <a:t>효율적인 </a:t>
            </a:r>
            <a:r>
              <a:rPr lang="en-US" altLang="ko-KR" dirty="0"/>
              <a:t>Path</a:t>
            </a:r>
            <a:r>
              <a:rPr lang="ko-KR" altLang="en-US" dirty="0"/>
              <a:t>를 찾을 수 있다</a:t>
            </a:r>
            <a:r>
              <a:rPr lang="en-US" altLang="ko-KR" dirty="0"/>
              <a:t>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165C725-C696-4DB6-B1E5-8D4097B0E762}"/>
              </a:ext>
            </a:extLst>
          </p:cNvPr>
          <p:cNvSpPr txBox="1"/>
          <p:nvPr/>
        </p:nvSpPr>
        <p:spPr>
          <a:xfrm>
            <a:off x="1438275" y="-167169"/>
            <a:ext cx="7572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 Knowledge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53531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C4AC9A-7F7B-4933-B7FF-D32D6765A6FF}"/>
              </a:ext>
            </a:extLst>
          </p:cNvPr>
          <p:cNvSpPr txBox="1"/>
          <p:nvPr/>
        </p:nvSpPr>
        <p:spPr>
          <a:xfrm>
            <a:off x="1438275" y="-167169"/>
            <a:ext cx="7044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 </a:t>
            </a:r>
            <a:r>
              <a:rPr lang="en-US" altLang="ko-KR" sz="4800" b="1" dirty="0" err="1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Knowldge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9FD058-35D0-4B2E-9880-B1D8EE4818C8}"/>
              </a:ext>
            </a:extLst>
          </p:cNvPr>
          <p:cNvSpPr txBox="1"/>
          <p:nvPr/>
        </p:nvSpPr>
        <p:spPr>
          <a:xfrm>
            <a:off x="1579490" y="825270"/>
            <a:ext cx="37080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Stochastic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Gradient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Descent</a:t>
            </a:r>
            <a:endParaRPr lang="ko-KR" altLang="en-US" sz="2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B73534-281F-4197-92AB-EA6EBB1676FA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01</a:t>
            </a:r>
            <a:endParaRPr lang="ko-KR" alt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A43B5B-9A2C-4546-87DD-ABE94E0EC2D9}"/>
              </a:ext>
            </a:extLst>
          </p:cNvPr>
          <p:cNvSpPr txBox="1"/>
          <p:nvPr/>
        </p:nvSpPr>
        <p:spPr>
          <a:xfrm>
            <a:off x="1438275" y="1834104"/>
            <a:ext cx="981230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</a:t>
            </a:r>
            <a:r>
              <a:rPr lang="en-US" altLang="ko-KR" dirty="0"/>
              <a:t>Gradient Descent</a:t>
            </a:r>
            <a:r>
              <a:rPr lang="ko-KR" altLang="en-US" dirty="0"/>
              <a:t>를 전체 데이터</a:t>
            </a:r>
            <a:r>
              <a:rPr lang="en-US" altLang="ko-KR" dirty="0"/>
              <a:t>(Batch)</a:t>
            </a:r>
            <a:r>
              <a:rPr lang="ko-KR" altLang="en-US" dirty="0"/>
              <a:t>가 아닌 일부 데이터의 모음</a:t>
            </a:r>
            <a:r>
              <a:rPr lang="en-US" altLang="ko-KR" dirty="0"/>
              <a:t>(Mini-batch)</a:t>
            </a:r>
            <a:r>
              <a:rPr lang="ko-KR" altLang="en-US" dirty="0"/>
              <a:t>를 사용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ㆍ</a:t>
            </a:r>
            <a:r>
              <a:rPr lang="ko-KR" altLang="en-US" dirty="0"/>
              <a:t> </a:t>
            </a:r>
            <a:r>
              <a:rPr lang="en-US" altLang="ko-KR" dirty="0"/>
              <a:t>Mini-batch</a:t>
            </a:r>
            <a:r>
              <a:rPr lang="ko-KR" altLang="en-US" dirty="0"/>
              <a:t>를 사용하여 </a:t>
            </a:r>
            <a:r>
              <a:rPr lang="en-US" altLang="ko-KR" dirty="0"/>
              <a:t>BGD(Batch Gradient Descent)</a:t>
            </a:r>
            <a:r>
              <a:rPr lang="ko-KR" altLang="en-US" dirty="0"/>
              <a:t>보다 다소 부정확할 수 있지만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계산속도가 훨씬 빠르기 때문에 같은 시간에 더 많은 </a:t>
            </a:r>
            <a:r>
              <a:rPr lang="en-US" altLang="ko-KR" dirty="0"/>
              <a:t>Step</a:t>
            </a:r>
            <a:r>
              <a:rPr lang="ko-KR" altLang="en-US" dirty="0"/>
              <a:t>을 나아갈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ㆍ</a:t>
            </a:r>
            <a:r>
              <a:rPr lang="ko-KR" altLang="en-US" dirty="0"/>
              <a:t> </a:t>
            </a:r>
            <a:r>
              <a:rPr lang="en-US" altLang="ko-KR" dirty="0"/>
              <a:t>Local Minima</a:t>
            </a:r>
            <a:r>
              <a:rPr lang="ko-KR" altLang="en-US" dirty="0"/>
              <a:t>에 빠지지 않고 </a:t>
            </a:r>
            <a:r>
              <a:rPr lang="en-US" altLang="ko-KR" dirty="0"/>
              <a:t>Global Minima</a:t>
            </a:r>
            <a:r>
              <a:rPr lang="ko-KR" altLang="en-US" dirty="0"/>
              <a:t>에 수렴할 가능성이 높다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AFE04-0F72-4E24-85D4-4EB462FB4BEB}"/>
              </a:ext>
            </a:extLst>
          </p:cNvPr>
          <p:cNvSpPr txBox="1"/>
          <p:nvPr/>
        </p:nvSpPr>
        <p:spPr>
          <a:xfrm>
            <a:off x="1579490" y="1132146"/>
            <a:ext cx="2946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확률적 경사 </a:t>
            </a:r>
            <a:r>
              <a:rPr lang="ko-KR" altLang="en-US" dirty="0" err="1"/>
              <a:t>하강법</a:t>
            </a:r>
            <a:r>
              <a:rPr lang="ko-KR" altLang="en-US" dirty="0"/>
              <a:t> </a:t>
            </a:r>
            <a:r>
              <a:rPr lang="en-US" altLang="ko-KR" dirty="0"/>
              <a:t>(SGD)</a:t>
            </a:r>
            <a:r>
              <a:rPr lang="ko-KR" altLang="en-US" dirty="0"/>
              <a:t> </a:t>
            </a:r>
          </a:p>
        </p:txBody>
      </p:sp>
      <p:pic>
        <p:nvPicPr>
          <p:cNvPr id="13314" name="Picture 2" descr="https://t1.daumcdn.net/cfile/tistory/996AFC3C5B0CF0C901">
            <a:extLst>
              <a:ext uri="{FF2B5EF4-FFF2-40B4-BE49-F238E27FC236}">
                <a16:creationId xmlns:a16="http://schemas.microsoft.com/office/drawing/2014/main" id="{E169C6D3-9631-4FA9-8A08-DCAE85F36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450" y="3798734"/>
            <a:ext cx="4779099" cy="2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7250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C4AC9A-7F7B-4933-B7FF-D32D6765A6FF}"/>
              </a:ext>
            </a:extLst>
          </p:cNvPr>
          <p:cNvSpPr txBox="1"/>
          <p:nvPr/>
        </p:nvSpPr>
        <p:spPr>
          <a:xfrm>
            <a:off x="1438275" y="-167169"/>
            <a:ext cx="7044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 </a:t>
            </a:r>
            <a:r>
              <a:rPr lang="en-US" altLang="ko-KR" sz="4800" b="1" dirty="0" err="1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Knowldge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9FD058-35D0-4B2E-9880-B1D8EE4818C8}"/>
              </a:ext>
            </a:extLst>
          </p:cNvPr>
          <p:cNvSpPr txBox="1"/>
          <p:nvPr/>
        </p:nvSpPr>
        <p:spPr>
          <a:xfrm>
            <a:off x="1579490" y="825270"/>
            <a:ext cx="36182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Experience Replay Memory</a:t>
            </a:r>
            <a:endParaRPr lang="ko-KR" altLang="en-US" sz="2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B73534-281F-4197-92AB-EA6EBB1676FA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01</a:t>
            </a:r>
            <a:endParaRPr lang="ko-KR" alt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A43B5B-9A2C-4546-87DD-ABE94E0EC2D9}"/>
              </a:ext>
            </a:extLst>
          </p:cNvPr>
          <p:cNvSpPr txBox="1"/>
          <p:nvPr/>
        </p:nvSpPr>
        <p:spPr>
          <a:xfrm>
            <a:off x="5095405" y="1758168"/>
            <a:ext cx="64595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ㆍ</a:t>
            </a:r>
            <a:r>
              <a:rPr lang="ko-KR" altLang="en-US" dirty="0"/>
              <a:t> 전체 데이터의 분포를 보면 </a:t>
            </a:r>
            <a:r>
              <a:rPr lang="en-US" altLang="ko-KR" dirty="0"/>
              <a:t>a</a:t>
            </a:r>
            <a:r>
              <a:rPr lang="ko-KR" altLang="en-US" dirty="0"/>
              <a:t>가 가장 정답에 근접한 </a:t>
            </a:r>
            <a:r>
              <a:rPr lang="en-US" altLang="ko-KR" dirty="0"/>
              <a:t>	</a:t>
            </a:r>
            <a:r>
              <a:rPr lang="ko-KR" altLang="en-US" dirty="0"/>
              <a:t>직선이지만</a:t>
            </a:r>
            <a:r>
              <a:rPr lang="en-US" altLang="ko-KR" dirty="0"/>
              <a:t>, b</a:t>
            </a:r>
            <a:r>
              <a:rPr lang="ko-KR" altLang="en-US" dirty="0"/>
              <a:t>근처의 데이터만 보면 </a:t>
            </a:r>
            <a:r>
              <a:rPr lang="en-US" altLang="ko-KR" dirty="0"/>
              <a:t>b</a:t>
            </a:r>
            <a:r>
              <a:rPr lang="ko-KR" altLang="en-US" dirty="0"/>
              <a:t>가 정답에 가까운 </a:t>
            </a:r>
            <a:r>
              <a:rPr lang="en-US" altLang="ko-KR" dirty="0"/>
              <a:t>	</a:t>
            </a:r>
            <a:r>
              <a:rPr lang="ko-KR" altLang="en-US" dirty="0"/>
              <a:t>직선이 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ㆍ</a:t>
            </a:r>
            <a:r>
              <a:rPr lang="ko-KR" altLang="en-US" dirty="0"/>
              <a:t> 고르게 분포된 데이터를 사용해야 정답에 근접한 직선을 </a:t>
            </a:r>
            <a:r>
              <a:rPr lang="en-US" altLang="ko-KR" dirty="0"/>
              <a:t>	</a:t>
            </a:r>
            <a:r>
              <a:rPr lang="ko-KR" altLang="en-US" dirty="0"/>
              <a:t>찾을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ㆍ</a:t>
            </a:r>
            <a:r>
              <a:rPr lang="ko-KR" altLang="en-US" dirty="0"/>
              <a:t> </a:t>
            </a:r>
            <a:r>
              <a:rPr lang="en-US" altLang="ko-KR" dirty="0"/>
              <a:t>RL</a:t>
            </a:r>
            <a:r>
              <a:rPr lang="ko-KR" altLang="en-US" dirty="0"/>
              <a:t>에서는 환경과 상호작용하는 </a:t>
            </a:r>
            <a:r>
              <a:rPr lang="en-US" altLang="ko-KR" dirty="0"/>
              <a:t>DATA</a:t>
            </a:r>
            <a:r>
              <a:rPr lang="ko-KR" altLang="en-US" dirty="0"/>
              <a:t>가 들어오기 때문에 </a:t>
            </a:r>
            <a:r>
              <a:rPr lang="en-US" altLang="ko-KR" dirty="0"/>
              <a:t>	b</a:t>
            </a:r>
            <a:r>
              <a:rPr lang="ko-KR" altLang="en-US" dirty="0"/>
              <a:t>와 같은 경우가 빈번히 발생할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ㆍ</a:t>
            </a:r>
            <a:r>
              <a:rPr lang="ko-KR" altLang="en-US" dirty="0"/>
              <a:t>  </a:t>
            </a:r>
            <a:r>
              <a:rPr lang="en-US" altLang="ko-KR" dirty="0"/>
              <a:t>Experience Replay Memory</a:t>
            </a:r>
            <a:r>
              <a:rPr lang="ko-KR" altLang="en-US" dirty="0"/>
              <a:t>에 데이터</a:t>
            </a:r>
            <a:r>
              <a:rPr lang="en-US" altLang="ko-KR" dirty="0"/>
              <a:t>(Experience)</a:t>
            </a:r>
            <a:r>
              <a:rPr lang="ko-KR" altLang="en-US" dirty="0"/>
              <a:t>를 </a:t>
            </a:r>
            <a:r>
              <a:rPr lang="en-US" altLang="ko-KR" dirty="0"/>
              <a:t>	</a:t>
            </a:r>
            <a:r>
              <a:rPr lang="ko-KR" altLang="en-US" dirty="0"/>
              <a:t>저장한 후 </a:t>
            </a:r>
            <a:r>
              <a:rPr lang="en-US" altLang="ko-KR" dirty="0"/>
              <a:t>Random</a:t>
            </a:r>
            <a:r>
              <a:rPr lang="ko-KR" altLang="en-US" dirty="0"/>
              <a:t>하게 뽑아서 학습을 진행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A115954-A37F-457D-B109-BBC373138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12" y="2015702"/>
            <a:ext cx="404812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233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1884DA2-3BD5-4C20-8C16-2DCA07FC83C6}"/>
              </a:ext>
            </a:extLst>
          </p:cNvPr>
          <p:cNvSpPr/>
          <p:nvPr/>
        </p:nvSpPr>
        <p:spPr>
          <a:xfrm>
            <a:off x="-525535" y="-279273"/>
            <a:ext cx="2105025" cy="20859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6163-886C-4360-AB23-62459CAC917A}"/>
              </a:ext>
            </a:extLst>
          </p:cNvPr>
          <p:cNvSpPr txBox="1"/>
          <p:nvPr/>
        </p:nvSpPr>
        <p:spPr>
          <a:xfrm>
            <a:off x="-104005" y="763715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Part.</a:t>
            </a:r>
            <a:endParaRPr lang="ko-KR" altLang="en-US" sz="2800" b="1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D62757A-61D5-4F68-8D9B-0B679929C4DF}"/>
              </a:ext>
            </a:extLst>
          </p:cNvPr>
          <p:cNvSpPr/>
          <p:nvPr/>
        </p:nvSpPr>
        <p:spPr>
          <a:xfrm>
            <a:off x="-104005" y="352719"/>
            <a:ext cx="1542280" cy="1701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C4AC9A-7F7B-4933-B7FF-D32D6765A6FF}"/>
              </a:ext>
            </a:extLst>
          </p:cNvPr>
          <p:cNvSpPr txBox="1"/>
          <p:nvPr/>
        </p:nvSpPr>
        <p:spPr>
          <a:xfrm>
            <a:off x="1438275" y="-167169"/>
            <a:ext cx="7044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 </a:t>
            </a:r>
            <a:r>
              <a:rPr lang="en-US" altLang="ko-KR" sz="4800" b="1" dirty="0" err="1">
                <a:solidFill>
                  <a:srgbClr val="21C9B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Knowldge</a:t>
            </a:r>
            <a:endParaRPr lang="ko-KR" altLang="en-US" sz="4800" b="1" dirty="0">
              <a:solidFill>
                <a:srgbClr val="21C9B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9FD058-35D0-4B2E-9880-B1D8EE4818C8}"/>
              </a:ext>
            </a:extLst>
          </p:cNvPr>
          <p:cNvSpPr txBox="1"/>
          <p:nvPr/>
        </p:nvSpPr>
        <p:spPr>
          <a:xfrm>
            <a:off x="1579490" y="825270"/>
            <a:ext cx="3267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Markov Decision Process</a:t>
            </a:r>
            <a:endParaRPr lang="ko-KR" altLang="en-US" sz="2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B73534-281F-4197-92AB-EA6EBB1676FA}"/>
              </a:ext>
            </a:extLst>
          </p:cNvPr>
          <p:cNvSpPr txBox="1"/>
          <p:nvPr/>
        </p:nvSpPr>
        <p:spPr>
          <a:xfrm>
            <a:off x="647545" y="448905"/>
            <a:ext cx="960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/>
              <a:t>01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A901B0-DA18-4D09-AE60-37C209479697}"/>
              </a:ext>
            </a:extLst>
          </p:cNvPr>
          <p:cNvSpPr txBox="1"/>
          <p:nvPr/>
        </p:nvSpPr>
        <p:spPr>
          <a:xfrm>
            <a:off x="1438275" y="1646370"/>
            <a:ext cx="370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Action </a:t>
            </a:r>
            <a:r>
              <a:rPr lang="ko-KR" altLang="en-US" dirty="0"/>
              <a:t>→ </a:t>
            </a:r>
            <a:r>
              <a:rPr lang="en-US" altLang="ko-KR" dirty="0"/>
              <a:t>Action </a:t>
            </a:r>
            <a:r>
              <a:rPr lang="ko-KR" altLang="en-US" dirty="0"/>
              <a:t>→ </a:t>
            </a:r>
            <a:r>
              <a:rPr lang="en-US" altLang="ko-KR" dirty="0"/>
              <a:t>Action </a:t>
            </a:r>
            <a:r>
              <a:rPr lang="ko-KR" altLang="en-US" dirty="0"/>
              <a:t>→</a:t>
            </a:r>
            <a:r>
              <a:rPr lang="en-US" altLang="ko-KR" dirty="0"/>
              <a:t> …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A468B85C-33A7-43AE-9B3F-CED2880A6063}"/>
              </a:ext>
            </a:extLst>
          </p:cNvPr>
          <p:cNvSpPr/>
          <p:nvPr/>
        </p:nvSpPr>
        <p:spPr>
          <a:xfrm>
            <a:off x="1268993" y="2312258"/>
            <a:ext cx="1944117" cy="34356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DFD90DF2-3BAF-463F-86D9-A51A81186389}"/>
              </a:ext>
            </a:extLst>
          </p:cNvPr>
          <p:cNvSpPr/>
          <p:nvPr/>
        </p:nvSpPr>
        <p:spPr>
          <a:xfrm>
            <a:off x="3738645" y="2312258"/>
            <a:ext cx="1944117" cy="34356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4F3DFD0-76C3-4CFE-A551-BC89392817C2}"/>
              </a:ext>
            </a:extLst>
          </p:cNvPr>
          <p:cNvSpPr/>
          <p:nvPr/>
        </p:nvSpPr>
        <p:spPr>
          <a:xfrm>
            <a:off x="6208297" y="2271932"/>
            <a:ext cx="1944117" cy="34356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55E3E7-2C61-4946-AF4D-D52B255C311D}"/>
              </a:ext>
            </a:extLst>
          </p:cNvPr>
          <p:cNvSpPr txBox="1"/>
          <p:nvPr/>
        </p:nvSpPr>
        <p:spPr>
          <a:xfrm>
            <a:off x="2048530" y="2414071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</a:t>
            </a:r>
            <a:r>
              <a:rPr lang="en-US" altLang="ko-KR" baseline="-25000" dirty="0"/>
              <a:t>0</a:t>
            </a:r>
            <a:endParaRPr lang="ko-KR" altLang="en-US" baseline="-25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81A5D5-973D-4126-B9DE-76BC778680F2}"/>
              </a:ext>
            </a:extLst>
          </p:cNvPr>
          <p:cNvSpPr txBox="1"/>
          <p:nvPr/>
        </p:nvSpPr>
        <p:spPr>
          <a:xfrm>
            <a:off x="4535552" y="2417124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</a:t>
            </a:r>
            <a:r>
              <a:rPr lang="en-US" altLang="ko-KR" baseline="-25000" dirty="0"/>
              <a:t>1</a:t>
            </a:r>
            <a:endParaRPr lang="ko-KR" altLang="en-US" baseline="-25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FD3AE8F-B850-44C0-A594-956733F033B2}"/>
              </a:ext>
            </a:extLst>
          </p:cNvPr>
          <p:cNvSpPr txBox="1"/>
          <p:nvPr/>
        </p:nvSpPr>
        <p:spPr>
          <a:xfrm>
            <a:off x="6987834" y="2410591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</a:t>
            </a:r>
            <a:r>
              <a:rPr lang="en-US" altLang="ko-KR" baseline="-25000" dirty="0"/>
              <a:t>2</a:t>
            </a:r>
            <a:endParaRPr lang="ko-KR" altLang="en-US" baseline="-25000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661F8C4-1777-4DED-9CA1-C9ACA9616DFC}"/>
              </a:ext>
            </a:extLst>
          </p:cNvPr>
          <p:cNvCxnSpPr>
            <a:stCxn id="6" idx="7"/>
            <a:endCxn id="15" idx="1"/>
          </p:cNvCxnSpPr>
          <p:nvPr/>
        </p:nvCxnSpPr>
        <p:spPr>
          <a:xfrm>
            <a:off x="2928401" y="2815399"/>
            <a:ext cx="109495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667CB63-F309-4EDC-A0BA-363AE037C164}"/>
              </a:ext>
            </a:extLst>
          </p:cNvPr>
          <p:cNvCxnSpPr/>
          <p:nvPr/>
        </p:nvCxnSpPr>
        <p:spPr>
          <a:xfrm>
            <a:off x="5388995" y="2779923"/>
            <a:ext cx="109495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557815E-FE23-41C0-8359-3616BA7A1A85}"/>
              </a:ext>
            </a:extLst>
          </p:cNvPr>
          <p:cNvCxnSpPr/>
          <p:nvPr/>
        </p:nvCxnSpPr>
        <p:spPr>
          <a:xfrm>
            <a:off x="7870858" y="2779923"/>
            <a:ext cx="109495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1D3FE07-5685-4023-93B7-7C8827ECC33A}"/>
              </a:ext>
            </a:extLst>
          </p:cNvPr>
          <p:cNvSpPr txBox="1"/>
          <p:nvPr/>
        </p:nvSpPr>
        <p:spPr>
          <a:xfrm>
            <a:off x="1510724" y="2884204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시작 </a:t>
            </a:r>
            <a:r>
              <a:rPr lang="en-US" altLang="ko-KR" dirty="0"/>
              <a:t>State)</a:t>
            </a:r>
            <a:endParaRPr lang="ko-KR" altLang="en-US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084979B9-4244-4C7B-8C01-8A72E82DBEF2}"/>
              </a:ext>
            </a:extLst>
          </p:cNvPr>
          <p:cNvCxnSpPr>
            <a:cxnSpLocks/>
          </p:cNvCxnSpPr>
          <p:nvPr/>
        </p:nvCxnSpPr>
        <p:spPr>
          <a:xfrm>
            <a:off x="2228902" y="3253536"/>
            <a:ext cx="0" cy="12870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5D597D2-3209-4C13-B4A5-68E95039EC5B}"/>
              </a:ext>
            </a:extLst>
          </p:cNvPr>
          <p:cNvSpPr txBox="1"/>
          <p:nvPr/>
        </p:nvSpPr>
        <p:spPr>
          <a:xfrm>
            <a:off x="2056271" y="4588277"/>
            <a:ext cx="754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r>
              <a:rPr lang="en-US" altLang="ko-KR" baseline="-25000" dirty="0"/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3B02562-6D79-4F4C-93E5-9543FD2DE614}"/>
              </a:ext>
            </a:extLst>
          </p:cNvPr>
          <p:cNvSpPr txBox="1"/>
          <p:nvPr/>
        </p:nvSpPr>
        <p:spPr>
          <a:xfrm>
            <a:off x="1682919" y="4960038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(Action)</a:t>
            </a:r>
            <a:endParaRPr lang="ko-KR" altLang="en-US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05784E6B-1604-499B-8260-E1AE4A59CBF6}"/>
              </a:ext>
            </a:extLst>
          </p:cNvPr>
          <p:cNvCxnSpPr>
            <a:cxnSpLocks/>
            <a:stCxn id="18" idx="2"/>
            <a:endCxn id="35" idx="0"/>
          </p:cNvCxnSpPr>
          <p:nvPr/>
        </p:nvCxnSpPr>
        <p:spPr>
          <a:xfrm>
            <a:off x="4728073" y="2786456"/>
            <a:ext cx="33574" cy="18018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7AADABF-8222-45B9-BF8D-D7F9E4371E4E}"/>
              </a:ext>
            </a:extLst>
          </p:cNvPr>
          <p:cNvSpPr txBox="1"/>
          <p:nvPr/>
        </p:nvSpPr>
        <p:spPr>
          <a:xfrm>
            <a:off x="4535552" y="4588277"/>
            <a:ext cx="452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r>
              <a:rPr lang="en-US" altLang="ko-KR" baseline="-25000" dirty="0"/>
              <a:t>1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DFD40018-3ECE-4F59-9FC0-D23A15EF8495}"/>
              </a:ext>
            </a:extLst>
          </p:cNvPr>
          <p:cNvCxnSpPr>
            <a:cxnSpLocks/>
            <a:endCxn id="43" idx="0"/>
          </p:cNvCxnSpPr>
          <p:nvPr/>
        </p:nvCxnSpPr>
        <p:spPr>
          <a:xfrm>
            <a:off x="7182720" y="2813637"/>
            <a:ext cx="33574" cy="18018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2CD9AC9-93F3-4AAB-8F1E-DD1443724C0C}"/>
              </a:ext>
            </a:extLst>
          </p:cNvPr>
          <p:cNvSpPr txBox="1"/>
          <p:nvPr/>
        </p:nvSpPr>
        <p:spPr>
          <a:xfrm>
            <a:off x="6990199" y="4615458"/>
            <a:ext cx="452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r>
              <a:rPr lang="en-US" altLang="ko-KR" baseline="-25000" dirty="0"/>
              <a:t>2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9929D04-AEB8-4053-A731-BB31493F2357}"/>
              </a:ext>
            </a:extLst>
          </p:cNvPr>
          <p:cNvSpPr/>
          <p:nvPr/>
        </p:nvSpPr>
        <p:spPr>
          <a:xfrm>
            <a:off x="9090377" y="2566500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24560D8-ED6C-435D-BE52-204358139729}"/>
              </a:ext>
            </a:extLst>
          </p:cNvPr>
          <p:cNvSpPr txBox="1"/>
          <p:nvPr/>
        </p:nvSpPr>
        <p:spPr>
          <a:xfrm>
            <a:off x="2959155" y="248204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정보흡수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0C38576-594C-4325-9E57-49F8B8D45F75}"/>
              </a:ext>
            </a:extLst>
          </p:cNvPr>
          <p:cNvSpPr txBox="1"/>
          <p:nvPr/>
        </p:nvSpPr>
        <p:spPr>
          <a:xfrm>
            <a:off x="8483168" y="3096403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P(a</a:t>
            </a:r>
            <a:r>
              <a:rPr lang="en-US" altLang="ko-KR" b="1" baseline="-25000" dirty="0"/>
              <a:t>1</a:t>
            </a:r>
            <a:r>
              <a:rPr lang="en-US" altLang="ko-KR" b="1" dirty="0"/>
              <a:t>|s</a:t>
            </a:r>
            <a:r>
              <a:rPr lang="en-US" altLang="ko-KR" b="1" baseline="-25000" dirty="0"/>
              <a:t>0</a:t>
            </a:r>
            <a:r>
              <a:rPr lang="en-US" altLang="ko-KR" b="1" dirty="0"/>
              <a:t>,a</a:t>
            </a:r>
            <a:r>
              <a:rPr lang="en-US" altLang="ko-KR" b="1" baseline="-25000" dirty="0"/>
              <a:t>0</a:t>
            </a:r>
            <a:r>
              <a:rPr lang="en-US" altLang="ko-KR" b="1" dirty="0"/>
              <a:t>,s</a:t>
            </a:r>
            <a:r>
              <a:rPr lang="en-US" altLang="ko-KR" b="1" baseline="-25000" dirty="0"/>
              <a:t>1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4530E5F-0820-45C6-9867-E066B97D0F95}"/>
              </a:ext>
            </a:extLst>
          </p:cNvPr>
          <p:cNvSpPr txBox="1"/>
          <p:nvPr/>
        </p:nvSpPr>
        <p:spPr>
          <a:xfrm>
            <a:off x="8494059" y="4148526"/>
            <a:ext cx="1904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P(s</a:t>
            </a:r>
            <a:r>
              <a:rPr lang="en-US" altLang="ko-KR" b="1" baseline="-25000" dirty="0"/>
              <a:t>2</a:t>
            </a:r>
            <a:r>
              <a:rPr lang="en-US" altLang="ko-KR" b="1" dirty="0"/>
              <a:t>|s</a:t>
            </a:r>
            <a:r>
              <a:rPr lang="en-US" altLang="ko-KR" b="1" baseline="-25000" dirty="0"/>
              <a:t>0</a:t>
            </a:r>
            <a:r>
              <a:rPr lang="en-US" altLang="ko-KR" b="1" dirty="0"/>
              <a:t>,a</a:t>
            </a:r>
            <a:r>
              <a:rPr lang="en-US" altLang="ko-KR" b="1" baseline="-25000" dirty="0"/>
              <a:t>0</a:t>
            </a:r>
            <a:r>
              <a:rPr lang="en-US" altLang="ko-KR" b="1" dirty="0"/>
              <a:t>,s</a:t>
            </a:r>
            <a:r>
              <a:rPr lang="en-US" altLang="ko-KR" b="1" baseline="-25000" dirty="0"/>
              <a:t>1</a:t>
            </a:r>
            <a:r>
              <a:rPr lang="en-US" altLang="ko-KR" b="1" dirty="0"/>
              <a:t>,a</a:t>
            </a:r>
            <a:r>
              <a:rPr lang="en-US" altLang="ko-KR" b="1" baseline="-25000" dirty="0"/>
              <a:t>1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245A9D9F-CB60-431A-BDAB-095BCF5FFFF1}"/>
              </a:ext>
            </a:extLst>
          </p:cNvPr>
          <p:cNvCxnSpPr>
            <a:cxnSpLocks/>
          </p:cNvCxnSpPr>
          <p:nvPr/>
        </p:nvCxnSpPr>
        <p:spPr>
          <a:xfrm flipH="1">
            <a:off x="9126837" y="3130394"/>
            <a:ext cx="196858" cy="332597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92A51BC8-F51E-4072-8467-4B1089799D40}"/>
              </a:ext>
            </a:extLst>
          </p:cNvPr>
          <p:cNvCxnSpPr/>
          <p:nvPr/>
        </p:nvCxnSpPr>
        <p:spPr>
          <a:xfrm flipH="1">
            <a:off x="9407446" y="3130393"/>
            <a:ext cx="196858" cy="332597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AE39BC65-FE20-4DE6-BD13-F751FDFFC132}"/>
              </a:ext>
            </a:extLst>
          </p:cNvPr>
          <p:cNvCxnSpPr/>
          <p:nvPr/>
        </p:nvCxnSpPr>
        <p:spPr>
          <a:xfrm flipH="1">
            <a:off x="9126837" y="4166894"/>
            <a:ext cx="196858" cy="332597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55ECDE31-104A-49DC-A55F-9A0DEBD1CDBF}"/>
              </a:ext>
            </a:extLst>
          </p:cNvPr>
          <p:cNvCxnSpPr/>
          <p:nvPr/>
        </p:nvCxnSpPr>
        <p:spPr>
          <a:xfrm flipH="1">
            <a:off x="9383832" y="4145781"/>
            <a:ext cx="196858" cy="332597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7A2882EC-3EF0-4CA8-9818-A0075269C6B9}"/>
              </a:ext>
            </a:extLst>
          </p:cNvPr>
          <p:cNvSpPr txBox="1"/>
          <p:nvPr/>
        </p:nvSpPr>
        <p:spPr>
          <a:xfrm>
            <a:off x="9394394" y="3472886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Policy</a:t>
            </a:r>
            <a:endParaRPr lang="ko-KR" altLang="en-US" b="1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5013DBF-CB03-483B-BDA8-BF23170F2FDE}"/>
              </a:ext>
            </a:extLst>
          </p:cNvPr>
          <p:cNvSpPr txBox="1"/>
          <p:nvPr/>
        </p:nvSpPr>
        <p:spPr>
          <a:xfrm>
            <a:off x="8907668" y="4517858"/>
            <a:ext cx="245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Transition Probability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02741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명언">
  <a:themeElements>
    <a:clrScheme name="명언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명언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명언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1918</Words>
  <Application>Microsoft Office PowerPoint</Application>
  <PresentationFormat>와이드스크린</PresentationFormat>
  <Paragraphs>271</Paragraphs>
  <Slides>27</Slides>
  <Notes>0</Notes>
  <HiddenSlides>1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27</vt:i4>
      </vt:variant>
    </vt:vector>
  </HeadingPairs>
  <TitlesOfParts>
    <vt:vector size="35" baseType="lpstr">
      <vt:lpstr>맑은 고딕</vt:lpstr>
      <vt:lpstr>Arial</vt:lpstr>
      <vt:lpstr>Cambria Math</vt:lpstr>
      <vt:lpstr>Century Gothic</vt:lpstr>
      <vt:lpstr>Symbol</vt:lpstr>
      <vt:lpstr>Wingdings 2</vt:lpstr>
      <vt:lpstr>명언</vt:lpstr>
      <vt:lpstr>Office 테마</vt:lpstr>
      <vt:lpstr>Playing Atari with  Deep Reinforcement Learning</vt:lpstr>
      <vt:lpstr>Contents   01. 소개  02. 배경  03. 실험 및 결론  04. 구현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Playing Atari with  Deep Reinforcement Learning</dc:title>
  <dc:creator>user</dc:creator>
  <cp:lastModifiedBy>user</cp:lastModifiedBy>
  <cp:revision>79</cp:revision>
  <dcterms:created xsi:type="dcterms:W3CDTF">2022-04-05T14:42:08Z</dcterms:created>
  <dcterms:modified xsi:type="dcterms:W3CDTF">2022-04-06T06:34:26Z</dcterms:modified>
</cp:coreProperties>
</file>